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5.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6.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7.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20" r:id="rId3"/>
    <p:sldMasterId id="2147483752" r:id="rId4"/>
    <p:sldMasterId id="2147483778" r:id="rId5"/>
    <p:sldMasterId id="2147483806" r:id="rId6"/>
    <p:sldMasterId id="2147483819" r:id="rId7"/>
  </p:sldMasterIdLst>
  <p:notesMasterIdLst>
    <p:notesMasterId r:id="rId17"/>
  </p:notesMasterIdLst>
  <p:sldIdLst>
    <p:sldId id="317" r:id="rId8"/>
    <p:sldId id="295" r:id="rId9"/>
    <p:sldId id="290" r:id="rId10"/>
    <p:sldId id="280" r:id="rId11"/>
    <p:sldId id="320" r:id="rId12"/>
    <p:sldId id="321" r:id="rId13"/>
    <p:sldId id="284" r:id="rId14"/>
    <p:sldId id="319" r:id="rId15"/>
    <p:sldId id="316" r:id="rId16"/>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78" autoAdjust="0"/>
    <p:restoredTop sz="68056" autoAdjust="0"/>
  </p:normalViewPr>
  <p:slideViewPr>
    <p:cSldViewPr snapToGrid="0">
      <p:cViewPr varScale="1">
        <p:scale>
          <a:sx n="42" d="100"/>
          <a:sy n="42" d="100"/>
        </p:scale>
        <p:origin x="1570" y="58"/>
      </p:cViewPr>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6B8565-D224-46D9-82A9-82AAC7130D9E}" type="datetimeFigureOut">
              <a:rPr lang="en-GB" smtClean="0"/>
              <a:t>28/06/2016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50DED-DCA7-4FEB-963B-213043C0BDDE}" type="slidenum">
              <a:rPr lang="en-GB" smtClean="0"/>
              <a:t>‹#›</a:t>
            </a:fld>
            <a:endParaRPr lang="en-GB"/>
          </a:p>
        </p:txBody>
      </p:sp>
    </p:spTree>
    <p:extLst>
      <p:ext uri="{BB962C8B-B14F-4D97-AF65-F5344CB8AC3E}">
        <p14:creationId xmlns:p14="http://schemas.microsoft.com/office/powerpoint/2010/main" val="1870472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endParaRPr lang="en-US" sz="1400" baseline="0" dirty="0"/>
          </a:p>
        </p:txBody>
      </p:sp>
      <p:sp>
        <p:nvSpPr>
          <p:cNvPr id="4" name="Header Placeholder 3"/>
          <p:cNvSpPr>
            <a:spLocks noGrp="1"/>
          </p:cNvSpPr>
          <p:nvPr>
            <p:ph type="hdr" sz="quarter"/>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4"/>
          </p:nvPr>
        </p:nvSpPr>
        <p:spPr/>
        <p:txBody>
          <a:bodyPr/>
          <a:lstStyle/>
          <a:p>
            <a:pPr marL="0" marR="0" lvl="0" indent="0" defTabSz="93109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sz="quarter" idx="1"/>
          </p:nvPr>
        </p:nvSpPr>
        <p:spPr/>
        <p:txBody>
          <a:bodyPr/>
          <a:lstStyle>
            <a:lvl1pPr eaLnBrk="0" hangingPunct="0">
              <a:defRPr sz="2400">
                <a:solidFill>
                  <a:schemeClr val="tx1"/>
                </a:solidFill>
                <a:latin typeface="Segoe UI" charset="0"/>
                <a:ea typeface="ＭＳ Ｐゴシック"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F7733D6C-4BFC-AD4C-B77E-9F18E9698CDB}" type="datetime1">
              <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rPr>
              <a:pPr marL="0" marR="0" lvl="0" indent="0" defTabSz="914400" eaLnBrk="1" fontAlgn="auto" latinLnBrk="0" hangingPunct="1">
                <a:lnSpc>
                  <a:spcPct val="100000"/>
                </a:lnSpc>
                <a:spcBef>
                  <a:spcPts val="0"/>
                </a:spcBef>
                <a:spcAft>
                  <a:spcPts val="0"/>
                </a:spcAft>
                <a:buClrTx/>
                <a:buSzTx/>
                <a:buFontTx/>
                <a:buNone/>
                <a:tabLst/>
                <a:defRPr/>
              </a:pPr>
              <a:t>6/28/2016</a:t>
            </a:fld>
            <a:endPar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endParaRPr>
          </a:p>
        </p:txBody>
      </p:sp>
      <p:sp>
        <p:nvSpPr>
          <p:cNvPr id="7" name="Slide Number Placeholder 6"/>
          <p:cNvSpPr>
            <a:spLocks noGrp="1"/>
          </p:cNvSpPr>
          <p:nvPr>
            <p:ph type="sldNum" sz="quarter" idx="5"/>
          </p:nvPr>
        </p:nvSpPr>
        <p:spPr/>
        <p:txBody>
          <a:bodyPr/>
          <a:lstStyle>
            <a:lvl1pPr eaLnBrk="0" hangingPunct="0">
              <a:defRPr sz="2400">
                <a:solidFill>
                  <a:schemeClr val="tx1"/>
                </a:solidFill>
                <a:latin typeface="Segoe UI" charset="0"/>
                <a:ea typeface="ＭＳ Ｐゴシック"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56730852-60DF-A64A-BAD3-05EA9A4B1A18}" type="slidenum">
              <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endParaRPr>
          </a:p>
        </p:txBody>
      </p:sp>
    </p:spTree>
    <p:extLst>
      <p:ext uri="{BB962C8B-B14F-4D97-AF65-F5344CB8AC3E}">
        <p14:creationId xmlns:p14="http://schemas.microsoft.com/office/powerpoint/2010/main" val="35415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942344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112</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6/28/2016 9:27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91668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US" sz="800" dirty="0">
                <a:solidFill>
                  <a:schemeClr val="bg1"/>
                </a:solidFill>
                <a:latin typeface="Segoe UI" pitchFamily="34" charset="0"/>
              </a:rPr>
              <a:t>P2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4090901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0293205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2.xml"/></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3.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4.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5.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7.xml"/><Relationship Id="rId1" Type="http://schemas.openxmlformats.org/officeDocument/2006/relationships/themeOverride" Target="../theme/themeOverride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8.xml"/></Relationships>
</file>

<file path=ppt/slideLayouts/_rels/slideLayout16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tags" Target="../tags/tag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b="-134"/>
          <a:stretch/>
        </p:blipFill>
        <p:spPr>
          <a:xfrm>
            <a:off x="0" y="-8755"/>
            <a:ext cx="12192000" cy="6858973"/>
          </a:xfrm>
          <a:prstGeom prst="rect">
            <a:avLst/>
          </a:prstGeom>
        </p:spPr>
      </p:pic>
      <p:sp>
        <p:nvSpPr>
          <p:cNvPr id="2" name="Rectangle 1"/>
          <p:cNvSpPr/>
          <p:nvPr/>
        </p:nvSpPr>
        <p:spPr bwMode="auto">
          <a:xfrm>
            <a:off x="266063" y="2084186"/>
            <a:ext cx="6278150" cy="349655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296642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892307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589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388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76311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452783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2621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59100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934671119"/>
      </p:ext>
    </p:extLst>
  </p:cSld>
  <p:clrMapOvr>
    <a:masterClrMapping/>
  </p:clrMapOvr>
  <p:transition spd="slow">
    <p:push/>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grpSp>
        <p:nvGrpSpPr>
          <p:cNvPr id="6" name="Group 5"/>
          <p:cNvGrpSpPr/>
          <p:nvPr userDrawn="1"/>
        </p:nvGrpSpPr>
        <p:grpSpPr>
          <a:xfrm>
            <a:off x="114353" y="6134263"/>
            <a:ext cx="2519944" cy="610434"/>
            <a:chOff x="1951902" y="3690804"/>
            <a:chExt cx="2519944" cy="610434"/>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5642" y="3690804"/>
              <a:ext cx="1846204" cy="428058"/>
            </a:xfrm>
            <a:prstGeom prst="rect">
              <a:avLst/>
            </a:prstGeom>
          </p:spPr>
        </p:pic>
        <p:pic>
          <p:nvPicPr>
            <p:cNvPr id="8" name="Picture 4" descr="http://www.visabureau.com/media/3980382/uk-immigration-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1902" y="3774256"/>
              <a:ext cx="703040" cy="5269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1223115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1628912822"/>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391577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761111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rgbClr val="92D050"/>
                </a:solidFill>
                <a:latin typeface="+mj-lt"/>
              </a:defRPr>
            </a:lvl1pPr>
          </a:lstStyle>
          <a:p>
            <a:pPr lvl="0"/>
            <a:r>
              <a:rPr lang="en-US" dirty="0"/>
              <a:t>Speaker Name</a:t>
            </a: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8" spc="-98"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647400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4161">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3385416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59597522"/>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04489250"/>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5713325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297509173"/>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695246959"/>
      </p:ext>
    </p:extLst>
  </p:cSld>
  <p:clrMapOvr>
    <a:masterClrMapping/>
  </p:clrMapOvr>
  <p:transition advClick="0">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60307624"/>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77039566"/>
      </p:ext>
    </p:extLst>
  </p:cSld>
  <p:clrMapOvr>
    <a:masterClrMapping/>
  </p:clrMapOvr>
  <p:transition advClick="0">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3133920"/>
      </p:ext>
    </p:extLst>
  </p:cSld>
  <p:clrMapOvr>
    <a:masterClrMapping/>
  </p:clrMapOvr>
  <p:transition advClick="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9860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97529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073793"/>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03489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8723383"/>
      </p:ext>
    </p:extLst>
  </p:cSld>
  <p:clrMapOvr>
    <a:masterClrMapping/>
  </p:clrMapOvr>
  <p:transition advClick="0">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0113662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79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013880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48217" y="6437242"/>
            <a:ext cx="3859605" cy="134485"/>
          </a:xfrm>
          <a:prstGeom prst="rect">
            <a:avLst/>
          </a:prstGeom>
        </p:spPr>
        <p:txBody>
          <a:bodyPr/>
          <a:lstStyle/>
          <a:p>
            <a:r>
              <a:rPr lang="en-GB">
                <a:solidFill>
                  <a:srgbClr val="505050"/>
                </a:solidFill>
              </a:rPr>
              <a:t>#UKDXAzure</a:t>
            </a:r>
            <a:endParaRPr dirty="0">
              <a:solidFill>
                <a:srgbClr val="505050"/>
              </a:solidFill>
            </a:endParaRPr>
          </a:p>
        </p:txBody>
      </p:sp>
      <p:sp>
        <p:nvSpPr>
          <p:cNvPr id="5" name="Slide Number Placeholder 4"/>
          <p:cNvSpPr>
            <a:spLocks noGrp="1"/>
          </p:cNvSpPr>
          <p:nvPr>
            <p:ph type="sldNum" sz="quarter" idx="11"/>
          </p:nvPr>
        </p:nvSpPr>
        <p:spPr>
          <a:xfrm>
            <a:off x="11367168" y="6437242"/>
            <a:ext cx="555595" cy="134485"/>
          </a:xfrm>
          <a:prstGeom prst="rect">
            <a:avLst/>
          </a:prstGeom>
        </p:spPr>
        <p:txBody>
          <a:bodyPr/>
          <a:lstStyle/>
          <a:p>
            <a:pPr defTabSz="914523"/>
            <a:fld id="{27258FFF-F925-446B-8502-81C933981705}" type="slidenum">
              <a:rPr lang="en-GB" smtClean="0">
                <a:solidFill>
                  <a:srgbClr val="505050"/>
                </a:solidFill>
              </a:rPr>
              <a:pPr defTabSz="914523"/>
              <a:t>‹#›</a:t>
            </a:fld>
            <a:endParaRPr lang="en-GB" dirty="0">
              <a:solidFill>
                <a:srgbClr val="505050"/>
              </a:solidFill>
            </a:endParaRPr>
          </a:p>
        </p:txBody>
      </p:sp>
    </p:spTree>
    <p:extLst>
      <p:ext uri="{BB962C8B-B14F-4D97-AF65-F5344CB8AC3E}">
        <p14:creationId xmlns:p14="http://schemas.microsoft.com/office/powerpoint/2010/main" val="36185691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794265" y="1596841"/>
            <a:ext cx="9248036" cy="664798"/>
          </a:xfrm>
          <a:prstGeom prst="rect">
            <a:avLst/>
          </a:prstGeom>
        </p:spPr>
        <p:txBody>
          <a:bodyPr lIns="0" tIns="71428" rIns="142857" bIns="71428" anchor="ctr" anchorCtr="0">
            <a:noAutofit/>
          </a:bodyPr>
          <a:lstStyle>
            <a:lvl1pPr algn="l">
              <a:lnSpc>
                <a:spcPct val="90000"/>
              </a:lnSpc>
              <a:defRPr sz="2699">
                <a:solidFill>
                  <a:schemeClr val="accent3"/>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8" name="Text Placeholder 6"/>
          <p:cNvSpPr>
            <a:spLocks noGrp="1"/>
          </p:cNvSpPr>
          <p:nvPr>
            <p:ph type="body" sz="quarter" idx="10" hasCustomPrompt="1"/>
          </p:nvPr>
        </p:nvSpPr>
        <p:spPr>
          <a:xfrm>
            <a:off x="766902" y="642260"/>
            <a:ext cx="9289080" cy="1378644"/>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696" b="0" i="0" u="none" strike="noStrike" kern="1200" cap="none" spc="-74" normalizeH="0" baseline="0" noProof="0" dirty="0" smtClean="0">
                <a:ln w="11430"/>
                <a:solidFill>
                  <a:schemeClr val="accent3"/>
                </a:solidFill>
                <a:effectLst/>
                <a:uLnTx/>
                <a:uFillTx/>
                <a:latin typeface="Segoe Light" pitchFamily="34" charset="0"/>
                <a:ea typeface="+mn-ea"/>
                <a:cs typeface="+mn-cs"/>
              </a:defRPr>
            </a:lvl1pPr>
          </a:lstStyle>
          <a:p>
            <a:pPr lvl="0"/>
            <a:r>
              <a:rPr lang="en-US" dirty="0"/>
              <a:t>Agenda</a:t>
            </a:r>
          </a:p>
        </p:txBody>
      </p:sp>
      <p:sp>
        <p:nvSpPr>
          <p:cNvPr id="9" name="Text Placeholder 11"/>
          <p:cNvSpPr>
            <a:spLocks noGrp="1"/>
          </p:cNvSpPr>
          <p:nvPr>
            <p:ph type="body" sz="quarter" idx="11"/>
          </p:nvPr>
        </p:nvSpPr>
        <p:spPr>
          <a:xfrm>
            <a:off x="794267" y="2401295"/>
            <a:ext cx="5471362" cy="1203772"/>
          </a:xfrm>
          <a:prstGeom prst="rect">
            <a:avLst/>
          </a:prstGeom>
        </p:spPr>
        <p:txBody>
          <a:bodyPr lIns="0" tIns="71428" rIns="142857" bIns="71428"/>
          <a:lstStyle>
            <a:lvl1pPr marL="321269" indent="-321269">
              <a:spcBef>
                <a:spcPts val="0"/>
              </a:spcBef>
              <a:buClr>
                <a:schemeClr val="accent1"/>
              </a:buClr>
              <a:buFont typeface="Wingdings" pitchFamily="2" charset="2"/>
              <a:buChar char="§"/>
              <a:defRPr lang="en-US" sz="1899"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299" y="6393359"/>
            <a:ext cx="1543575" cy="511014"/>
          </a:xfrm>
          <a:prstGeom prst="rect">
            <a:avLst/>
          </a:prstGeom>
        </p:spPr>
      </p:pic>
    </p:spTree>
    <p:extLst>
      <p:ext uri="{BB962C8B-B14F-4D97-AF65-F5344CB8AC3E}">
        <p14:creationId xmlns:p14="http://schemas.microsoft.com/office/powerpoint/2010/main" val="27255315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Tree>
    <p:extLst>
      <p:ext uri="{BB962C8B-B14F-4D97-AF65-F5344CB8AC3E}">
        <p14:creationId xmlns:p14="http://schemas.microsoft.com/office/powerpoint/2010/main" val="259787617"/>
      </p:ext>
    </p:extLst>
  </p:cSld>
  <p:clrMapOvr>
    <a:masterClrMapping/>
  </p:clrMapOvr>
  <p:transition advClick="0">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602129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34815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61"/>
            <a:ext cx="3859607" cy="134483"/>
          </a:xfrm>
          <a:prstGeom prst="rect">
            <a:avLst/>
          </a:prstGeom>
        </p:spPr>
        <p:txBody>
          <a:bodyPr/>
          <a:lstStyle>
            <a:lvl1pPr>
              <a:defRPr>
                <a:solidFill>
                  <a:schemeClr val="tx2"/>
                </a:solidFill>
              </a:defRPr>
            </a:lvl1pPr>
          </a:lstStyle>
          <a:p>
            <a:pPr defTabSz="914192"/>
            <a:r>
              <a:rPr lang="en-US">
                <a:solidFill>
                  <a:srgbClr val="505050"/>
                </a:solidFill>
              </a:rPr>
              <a:t>#UKDXAzure</a:t>
            </a:r>
            <a:endParaRPr lang="en-US" dirty="0">
              <a:solidFill>
                <a:srgbClr val="505050"/>
              </a:solidFill>
            </a:endParaRPr>
          </a:p>
        </p:txBody>
      </p:sp>
      <p:sp>
        <p:nvSpPr>
          <p:cNvPr id="6" name="Slide Number Placeholder 5"/>
          <p:cNvSpPr>
            <a:spLocks noGrp="1"/>
          </p:cNvSpPr>
          <p:nvPr>
            <p:ph type="sldNum" sz="quarter" idx="12"/>
          </p:nvPr>
        </p:nvSpPr>
        <p:spPr>
          <a:xfrm>
            <a:off x="11367180" y="6437261"/>
            <a:ext cx="555596" cy="134483"/>
          </a:xfrm>
          <a:prstGeom prst="rect">
            <a:avLst/>
          </a:prstGeom>
        </p:spPr>
        <p:txBody>
          <a:bodyPr/>
          <a:lstStyle>
            <a:lvl1pPr>
              <a:defRPr>
                <a:solidFill>
                  <a:schemeClr val="tx2"/>
                </a:solidFill>
              </a:defRPr>
            </a:lvl1pPr>
          </a:lstStyle>
          <a:p>
            <a:pPr defTabSz="914192"/>
            <a:fld id="{27258FFF-F925-446B-8502-81C933981705}" type="slidenum">
              <a:rPr lang="en-US" smtClean="0">
                <a:solidFill>
                  <a:srgbClr val="505050"/>
                </a:solidFill>
              </a:rPr>
              <a:pPr defTabSz="914192"/>
              <a:t>‹#›</a:t>
            </a:fld>
            <a:endParaRPr lang="en-US" dirty="0">
              <a:solidFill>
                <a:srgbClr val="505050"/>
              </a:solidFill>
            </a:endParaRPr>
          </a:p>
        </p:txBody>
      </p:sp>
      <p:sp>
        <p:nvSpPr>
          <p:cNvPr id="7" name="Text Placeholder 4"/>
          <p:cNvSpPr>
            <a:spLocks noGrp="1"/>
          </p:cNvSpPr>
          <p:nvPr>
            <p:ph type="body" sz="quarter" idx="13"/>
          </p:nvPr>
        </p:nvSpPr>
        <p:spPr>
          <a:xfrm>
            <a:off x="269240" y="361911"/>
            <a:ext cx="10757098" cy="1004683"/>
          </a:xfrm>
          <a:prstGeom prst="rect">
            <a:avLst/>
          </a:prstGeom>
        </p:spPr>
        <p:txBody>
          <a:bodyPr lIns="146304" tIns="91440" rIns="146304" bIns="91440">
            <a:noAutofit/>
          </a:bodyPr>
          <a:lstStyle>
            <a:lvl1pPr marL="0" indent="0">
              <a:lnSpc>
                <a:spcPct val="90000"/>
              </a:lnSpc>
              <a:spcBef>
                <a:spcPts val="1058"/>
              </a:spcBef>
              <a:spcAft>
                <a:spcPts val="2117"/>
              </a:spcAft>
              <a:buFontTx/>
              <a:buNone/>
              <a:defRPr lang="en-US" sz="4318" b="0" i="0" kern="1200" spc="0" baseline="0" dirty="0" smtClean="0">
                <a:solidFill>
                  <a:schemeClr val="tx2"/>
                </a:solidFill>
                <a:latin typeface="+mj-lt"/>
                <a:ea typeface="+mn-ea"/>
                <a:cs typeface="+mn-cs"/>
              </a:defRPr>
            </a:lvl1pPr>
          </a:lstStyle>
          <a:p>
            <a:pPr marL="0" marR="0" lvl="0" indent="0" algn="l" defTabSz="822696" rtl="0" eaLnBrk="1" fontAlgn="auto" latinLnBrk="0" hangingPunct="1">
              <a:lnSpc>
                <a:spcPct val="90000"/>
              </a:lnSpc>
              <a:spcBef>
                <a:spcPts val="1058"/>
              </a:spcBef>
              <a:spcAft>
                <a:spcPts val="2117"/>
              </a:spcAft>
              <a:buClrTx/>
              <a:buSzPct val="90000"/>
              <a:buFontTx/>
              <a:buNone/>
              <a:tabLst/>
            </a:pPr>
            <a:r>
              <a:rPr lang="en-US" dirty="0"/>
              <a:t>Click to edit Master text styles</a:t>
            </a:r>
          </a:p>
        </p:txBody>
      </p:sp>
    </p:spTree>
    <p:extLst>
      <p:ext uri="{BB962C8B-B14F-4D97-AF65-F5344CB8AC3E}">
        <p14:creationId xmlns:p14="http://schemas.microsoft.com/office/powerpoint/2010/main" val="397087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067743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a:xfrm>
            <a:off x="11430008" y="6477875"/>
            <a:ext cx="761999" cy="380126"/>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a:t>
            </a:fld>
            <a:endParaRPr lang="en-US" dirty="0">
              <a:solidFill>
                <a:srgbClr val="505050"/>
              </a:solidFill>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36295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0" y="6477873"/>
            <a:ext cx="8381999" cy="380127"/>
          </a:xfrm>
          <a:prstGeom prst="rect">
            <a:avLst/>
          </a:prstGeom>
        </p:spPr>
        <p:txBody>
          <a:bodyPr/>
          <a:lstStyle/>
          <a:p>
            <a:r>
              <a:rPr lang="en-US">
                <a:solidFill>
                  <a:srgbClr val="505050"/>
                </a:solidFill>
              </a:rPr>
              <a:t>#UKDXAzure</a:t>
            </a:r>
            <a:endParaRPr lang="en-US" dirty="0">
              <a:solidFill>
                <a:srgbClr val="505050"/>
              </a:solidFill>
            </a:endParaRPr>
          </a:p>
        </p:txBody>
      </p:sp>
      <p:sp>
        <p:nvSpPr>
          <p:cNvPr id="5" name="Slide Number Placeholder 4"/>
          <p:cNvSpPr>
            <a:spLocks noGrp="1"/>
          </p:cNvSpPr>
          <p:nvPr>
            <p:ph type="sldNum" sz="quarter" idx="12"/>
          </p:nvPr>
        </p:nvSpPr>
        <p:spPr>
          <a:xfrm>
            <a:off x="11430001" y="6478587"/>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Tree>
    <p:extLst>
      <p:ext uri="{BB962C8B-B14F-4D97-AF65-F5344CB8AC3E}">
        <p14:creationId xmlns:p14="http://schemas.microsoft.com/office/powerpoint/2010/main" val="2762650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p:cNvSpPr/>
          <p:nvPr userDrawn="1"/>
        </p:nvSpPr>
        <p:spPr bwMode="auto">
          <a:xfrm>
            <a:off x="269239" y="291073"/>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59" tIns="143407" rIns="179259" bIns="143407"/>
          <a:lstStyle/>
          <a:p>
            <a:pPr algn="ctr" defTabSz="913938"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38" y="552661"/>
            <a:ext cx="1229472" cy="262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75953" y="1413025"/>
            <a:ext cx="6171371" cy="2488894"/>
          </a:xfrm>
        </p:spPr>
        <p:txBody>
          <a:bodyPr/>
          <a:lstStyle>
            <a:lvl1pPr>
              <a:defRPr sz="5881" baseline="0">
                <a:solidFill>
                  <a:schemeClr val="bg1"/>
                </a:solidFill>
              </a:defRPr>
            </a:lvl1pPr>
          </a:lstStyle>
          <a:p>
            <a:r>
              <a:rPr lang="en-US"/>
              <a:t>Click to edit Master title style</a:t>
            </a:r>
            <a:endParaRPr lang="en-US" dirty="0"/>
          </a:p>
        </p:txBody>
      </p:sp>
      <p:sp>
        <p:nvSpPr>
          <p:cNvPr id="19" name="Subtitle 2"/>
          <p:cNvSpPr>
            <a:spLocks noGrp="1"/>
          </p:cNvSpPr>
          <p:nvPr>
            <p:ph type="subTitle" idx="1"/>
          </p:nvPr>
        </p:nvSpPr>
        <p:spPr>
          <a:xfrm>
            <a:off x="375958" y="5296816"/>
            <a:ext cx="5720046" cy="607067"/>
          </a:xfrm>
        </p:spPr>
        <p:txBody>
          <a:bodyPr anchor="ctr"/>
          <a:lstStyle>
            <a:lvl1pPr marL="0" indent="0" algn="l">
              <a:lnSpc>
                <a:spcPct val="100000"/>
              </a:lnSpc>
              <a:spcBef>
                <a:spcPts val="0"/>
              </a:spcBef>
              <a:buNone/>
              <a:defRPr sz="1567">
                <a:solidFill>
                  <a:schemeClr val="bg1"/>
                </a:solidFill>
                <a:latin typeface="+mj-lt"/>
              </a:defRPr>
            </a:lvl1pPr>
            <a:lvl2pPr marL="448112" indent="0" algn="ctr">
              <a:buNone/>
              <a:defRPr>
                <a:solidFill>
                  <a:schemeClr val="tx1">
                    <a:tint val="75000"/>
                  </a:schemeClr>
                </a:solidFill>
              </a:defRPr>
            </a:lvl2pPr>
            <a:lvl3pPr marL="896225" indent="0" algn="ctr">
              <a:buNone/>
              <a:defRPr>
                <a:solidFill>
                  <a:schemeClr val="tx1">
                    <a:tint val="75000"/>
                  </a:schemeClr>
                </a:solidFill>
              </a:defRPr>
            </a:lvl3pPr>
            <a:lvl4pPr marL="1344336" indent="0" algn="ctr">
              <a:buNone/>
              <a:defRPr>
                <a:solidFill>
                  <a:schemeClr val="tx1">
                    <a:tint val="75000"/>
                  </a:schemeClr>
                </a:solidFill>
              </a:defRPr>
            </a:lvl4pPr>
            <a:lvl5pPr marL="1792450" indent="0" algn="ctr">
              <a:buNone/>
              <a:defRPr>
                <a:solidFill>
                  <a:schemeClr val="tx1">
                    <a:tint val="75000"/>
                  </a:schemeClr>
                </a:solidFill>
              </a:defRPr>
            </a:lvl5pPr>
            <a:lvl6pPr marL="2240563" indent="0" algn="ctr">
              <a:buNone/>
              <a:defRPr>
                <a:solidFill>
                  <a:schemeClr val="tx1">
                    <a:tint val="75000"/>
                  </a:schemeClr>
                </a:solidFill>
              </a:defRPr>
            </a:lvl6pPr>
            <a:lvl7pPr marL="2688675" indent="0" algn="ctr">
              <a:buNone/>
              <a:defRPr>
                <a:solidFill>
                  <a:schemeClr val="tx1">
                    <a:tint val="75000"/>
                  </a:schemeClr>
                </a:solidFill>
              </a:defRPr>
            </a:lvl7pPr>
            <a:lvl8pPr marL="3136786" indent="0" algn="ctr">
              <a:buNone/>
              <a:defRPr>
                <a:solidFill>
                  <a:schemeClr val="tx1">
                    <a:tint val="75000"/>
                  </a:schemeClr>
                </a:solidFill>
              </a:defRPr>
            </a:lvl8pPr>
            <a:lvl9pPr marL="358489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89539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4873796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GB"/>
              <a:t>#UKDXAzure</a:t>
            </a:r>
            <a:endParaRP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895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GB"/>
              <a:t>#UKDXAzure</a:t>
            </a:r>
            <a:endParaRP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36220752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481884449"/>
      </p:ext>
    </p:extLst>
  </p:cSld>
  <p:clrMapOvr>
    <a:masterClrMapping/>
  </p:clrMapOvr>
  <p:transition spd="med">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40934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69679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13065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4"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911656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lang="en-US"/>
              <a:t>#UKDXAzure</a:t>
            </a:r>
            <a:endParaRPr lang="en-US" dirty="0"/>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215001542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rPr lang="en-US"/>
              <a:t>#UKDXAzure</a:t>
            </a:r>
          </a:p>
        </p:txBody>
      </p:sp>
      <p:sp>
        <p:nvSpPr>
          <p:cNvPr id="4" name="Slide Number Placeholder 3"/>
          <p:cNvSpPr>
            <a:spLocks noGrp="1"/>
          </p:cNvSpPr>
          <p:nvPr>
            <p:ph type="sldNum" sz="quarter" idx="11"/>
          </p:nvPr>
        </p:nvSpPr>
        <p:spPr/>
        <p:txBody>
          <a:body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39" y="1295020"/>
            <a:ext cx="11653523" cy="49574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294114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36483207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230993567"/>
      </p:ext>
    </p:extLst>
  </p:cSld>
  <p:clrMapOvr>
    <a:masterClrMapping/>
  </p:clrMapOvr>
  <p:transition spd="slow">
    <p:push/>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50167"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920335"/>
      </p:ext>
    </p:extLst>
  </p:cSld>
  <p:clrMapOvr>
    <a:masterClrMapping/>
  </p:clrMapOvr>
  <p:transition spd="med">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2" y="2075840"/>
            <a:ext cx="8067760" cy="1793104"/>
          </a:xfrm>
          <a:noFill/>
        </p:spPr>
        <p:txBody>
          <a:bodyPr anchorCtr="0"/>
          <a:lstStyle>
            <a:lvl1pPr>
              <a:defRPr sz="5294" spc="-98"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300064"/>
      </p:ext>
    </p:extLst>
  </p:cSld>
  <p:clrMapOvr>
    <a:masterClrMapping/>
  </p:clrMapOvr>
  <p:transition spd="slow"/>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942808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8333">
                      <a:schemeClr val="bg1"/>
                    </a:gs>
                    <a:gs pos="90000">
                      <a:schemeClr val="bg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8333">
                      <a:schemeClr val="bg1"/>
                    </a:gs>
                    <a:gs pos="90000">
                      <a:schemeClr val="bg1"/>
                    </a:gs>
                  </a:gsLst>
                  <a:lin ang="5400000" scaled="0"/>
                </a:gradFill>
              </a:defRPr>
            </a:lvl1pPr>
            <a:lvl2pPr marL="0" indent="0">
              <a:buFontTx/>
              <a:buNone/>
              <a:defRPr sz="1961">
                <a:gradFill>
                  <a:gsLst>
                    <a:gs pos="8333">
                      <a:schemeClr val="bg1"/>
                    </a:gs>
                    <a:gs pos="90000">
                      <a:schemeClr val="bg1"/>
                    </a:gs>
                  </a:gsLst>
                  <a:lin ang="5400000" scaled="0"/>
                </a:gradFill>
              </a:defRPr>
            </a:lvl2pPr>
            <a:lvl3pPr marL="224097" indent="0">
              <a:buNone/>
              <a:defRPr>
                <a:gradFill>
                  <a:gsLst>
                    <a:gs pos="8333">
                      <a:schemeClr val="bg1"/>
                    </a:gs>
                    <a:gs pos="90000">
                      <a:schemeClr val="bg1"/>
                    </a:gs>
                  </a:gsLst>
                  <a:lin ang="5400000" scaled="0"/>
                </a:gradFill>
              </a:defRPr>
            </a:lvl3pPr>
            <a:lvl4pPr marL="448193" indent="0">
              <a:buNone/>
              <a:defRPr>
                <a:gradFill>
                  <a:gsLst>
                    <a:gs pos="8333">
                      <a:schemeClr val="bg1"/>
                    </a:gs>
                    <a:gs pos="90000">
                      <a:schemeClr val="bg1"/>
                    </a:gs>
                  </a:gsLst>
                  <a:lin ang="5400000" scaled="0"/>
                </a:gradFill>
              </a:defRPr>
            </a:lvl4pPr>
            <a:lvl5pPr marL="672290" indent="0">
              <a:buNone/>
              <a:defRPr>
                <a:gradFill>
                  <a:gsLst>
                    <a:gs pos="8333">
                      <a:schemeClr val="bg1"/>
                    </a:gs>
                    <a:gs pos="90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69981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5657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04165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165320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8655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237680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80687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276110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174477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61167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8333">
                      <a:schemeClr val="bg1"/>
                    </a:gs>
                    <a:gs pos="9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73536111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697988"/>
          </a:xfrm>
          <a:noFill/>
        </p:spPr>
        <p:txBody>
          <a:bodyPr anchorCtr="0"/>
          <a:lstStyle>
            <a:lvl1pPr>
              <a:defRPr sz="7058"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08644501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798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697988"/>
          </a:xfrm>
          <a:noFill/>
        </p:spPr>
        <p:txBody>
          <a:bodyPr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93913725"/>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39322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39094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20267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78D7"/>
        </a:solidFill>
        <a:effectLst/>
      </p:bgPr>
    </p:bg>
    <p:spTree>
      <p:nvGrpSpPr>
        <p:cNvPr id="1" name=""/>
        <p:cNvGrpSpPr/>
        <p:nvPr/>
      </p:nvGrpSpPr>
      <p:grpSpPr>
        <a:xfrm>
          <a:off x="0" y="0"/>
          <a:ext cx="0" cy="0"/>
          <a:chOff x="0" y="0"/>
          <a:chExt cx="0" cy="0"/>
        </a:xfrm>
      </p:grpSpPr>
      <p:pic>
        <p:nvPicPr>
          <p:cNvPr id="21"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a:xfrm>
            <a:off x="269239" y="257692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427246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67683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861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27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602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442232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4467073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eaLnBrk="0" hangingPunct="0">
              <a:defRPr/>
            </a:pPr>
            <a:r>
              <a:rPr lang="en-US" sz="686" dirty="0">
                <a:gradFill>
                  <a:gsLst>
                    <a:gs pos="0">
                      <a:srgbClr val="505050"/>
                    </a:gs>
                    <a:gs pos="100000">
                      <a:srgbClr val="505050"/>
                    </a:gs>
                  </a:gsLst>
                  <a:lin ang="5400000" scaled="0"/>
                </a:gradFill>
                <a:ea typeface="MS PGothic" panose="020B0600070205080204" pitchFamily="34" charset="-128"/>
                <a:cs typeface="Segoe UI" pitchFamily="34" charset="0"/>
              </a:rPr>
              <a:t>© 2015 Microsoft Corporation. All rights reserved. </a:t>
            </a:r>
          </a:p>
        </p:txBody>
      </p:sp>
      <p:pic>
        <p:nvPicPr>
          <p:cNvPr id="3"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757097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265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20339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08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168" y="6040834"/>
            <a:ext cx="1613565" cy="346755"/>
          </a:xfrm>
          <a:prstGeom prst="rect">
            <a:avLst/>
          </a:prstGeom>
        </p:spPr>
      </p:pic>
    </p:spTree>
    <p:extLst>
      <p:ext uri="{BB962C8B-B14F-4D97-AF65-F5344CB8AC3E}">
        <p14:creationId xmlns:p14="http://schemas.microsoft.com/office/powerpoint/2010/main" val="31093400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088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54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941946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30093670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46335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064722198"/>
      </p:ext>
    </p:extLst>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1942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b="-134"/>
          <a:stretch/>
        </p:blipFill>
        <p:spPr>
          <a:xfrm>
            <a:off x="0" y="-8755"/>
            <a:ext cx="12192000" cy="6858973"/>
          </a:xfrm>
          <a:prstGeom prst="rect">
            <a:avLst/>
          </a:prstGeom>
        </p:spPr>
      </p:pic>
      <p:sp>
        <p:nvSpPr>
          <p:cNvPr id="2" name="Rectangle 1"/>
          <p:cNvSpPr/>
          <p:nvPr/>
        </p:nvSpPr>
        <p:spPr bwMode="auto">
          <a:xfrm>
            <a:off x="266063" y="2084186"/>
            <a:ext cx="6278150" cy="3496553"/>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388050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15276206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16611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a:xfrm>
            <a:off x="10450287" y="6488668"/>
            <a:ext cx="1741714" cy="369332"/>
          </a:xfrm>
          <a:prstGeom prst="rect">
            <a:avLst/>
          </a:prstGeom>
        </p:spPr>
        <p:txBody>
          <a:bodyPr wrap="square">
            <a:spAutoFit/>
          </a:bodyPr>
          <a:lstStyle/>
          <a:p>
            <a:r>
              <a:rPr lang="en-GB" dirty="0"/>
              <a:t>#</a:t>
            </a:r>
            <a:r>
              <a:rPr lang="en-GB" dirty="0" err="1"/>
              <a:t>UKDXAzure</a:t>
            </a:r>
            <a:endParaRPr lang="en-GB" dirty="0"/>
          </a:p>
        </p:txBody>
      </p:sp>
    </p:spTree>
    <p:extLst>
      <p:ext uri="{BB962C8B-B14F-4D97-AF65-F5344CB8AC3E}">
        <p14:creationId xmlns:p14="http://schemas.microsoft.com/office/powerpoint/2010/main" val="11825132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07525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132623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10343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08997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51851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700469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912898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39206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84147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675068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405397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142891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7828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9487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884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1676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18372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41739622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7499977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4156498358"/>
      </p:ext>
    </p:extLst>
  </p:cSld>
  <p:clrMapOvr>
    <a:masterClrMapping/>
  </p:clrMapOvr>
  <p:transition spd="slow">
    <p:push/>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9970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66115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15055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220305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293275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94297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564372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4815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3074979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42294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949726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0301981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295677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627785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198970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229456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713581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03915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4408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65491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53290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381334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4272434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76054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034534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algn="l" defTabSz="932293" fontAlgn="base">
              <a:spcBef>
                <a:spcPct val="0"/>
              </a:spcBef>
              <a:spcAft>
                <a:spcPct val="0"/>
              </a:spcAft>
            </a:pPr>
            <a:r>
              <a:rPr lang="en-US" sz="1500">
                <a:gradFill flip="none" rotWithShape="1">
                  <a:gsLst>
                    <a:gs pos="5417">
                      <a:srgbClr val="FFFFFF"/>
                    </a:gs>
                    <a:gs pos="100000">
                      <a:srgbClr val="FFFFFF"/>
                    </a:gs>
                  </a:gsLst>
                  <a:lin ang="5400000" scaled="0"/>
                  <a:tileRect/>
                </a:gradFill>
              </a:rPr>
              <a:t>Text</a:t>
            </a:r>
            <a:endParaRPr lang="en-US" sz="1500" dirty="0">
              <a:gradFill flip="none" rotWithShape="1">
                <a:gsLst>
                  <a:gs pos="5417">
                    <a:srgbClr val="FFFFFF"/>
                  </a:gs>
                  <a:gs pos="100000">
                    <a:srgbClr val="FFFFFF"/>
                  </a:gs>
                </a:gsLst>
                <a:lin ang="5400000" scaled="0"/>
                <a:tileRect/>
              </a:gradFill>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algn="l" defTabSz="932293" fontAlgn="base">
              <a:spcBef>
                <a:spcPct val="0"/>
              </a:spcBef>
              <a:spcAft>
                <a:spcPct val="0"/>
              </a:spcAft>
            </a:pPr>
            <a:r>
              <a:rPr lang="en-US" sz="1500">
                <a:gradFill flip="none" rotWithShape="1">
                  <a:gsLst>
                    <a:gs pos="5417">
                      <a:srgbClr val="FFFFFF"/>
                    </a:gs>
                    <a:gs pos="100000">
                      <a:srgbClr val="FFFFFF"/>
                    </a:gs>
                  </a:gsLst>
                  <a:lin ang="5400000" scaled="0"/>
                  <a:tileRect/>
                </a:gradFill>
              </a:rPr>
              <a:t>Text</a:t>
            </a:r>
            <a:endParaRPr lang="en-US" sz="1500" dirty="0">
              <a:gradFill flip="none" rotWithShape="1">
                <a:gsLst>
                  <a:gs pos="5417">
                    <a:srgbClr val="FFFFFF"/>
                  </a:gs>
                  <a:gs pos="100000">
                    <a:srgbClr val="FFFFFF"/>
                  </a:gs>
                </a:gsLst>
                <a:lin ang="5400000" scaled="0"/>
                <a:tileRect/>
              </a:gradFill>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4808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620317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4">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269239" y="6558796"/>
            <a:ext cx="3859607" cy="134483"/>
          </a:xfrm>
          <a:prstGeom prst="rect">
            <a:avLst/>
          </a:prstGeom>
        </p:spPr>
        <p:txBody>
          <a:bodyPr/>
          <a:lstStyle>
            <a:lvl1pPr fontAlgn="base">
              <a:spcBef>
                <a:spcPct val="0"/>
              </a:spcBef>
              <a:spcAft>
                <a:spcPct val="0"/>
              </a:spcAft>
              <a:defRPr dirty="0" smtClean="0">
                <a:solidFill>
                  <a:srgbClr val="505050"/>
                </a:solidFill>
              </a:defRPr>
            </a:lvl1pPr>
          </a:lstStyle>
          <a:p>
            <a:pPr defTabSz="914049">
              <a:defRPr/>
            </a:pPr>
            <a:r>
              <a:rPr lang="en-US" sz="1765"/>
              <a:t>#UKDXAzure</a:t>
            </a:r>
          </a:p>
        </p:txBody>
      </p:sp>
      <p:sp>
        <p:nvSpPr>
          <p:cNvPr id="5" name="Slide Number Placeholder 3"/>
          <p:cNvSpPr>
            <a:spLocks noGrp="1"/>
          </p:cNvSpPr>
          <p:nvPr>
            <p:ph type="sldNum" sz="quarter" idx="15"/>
          </p:nvPr>
        </p:nvSpPr>
        <p:spPr>
          <a:xfrm>
            <a:off x="11367166" y="6558796"/>
            <a:ext cx="555596" cy="134483"/>
          </a:xfrm>
          <a:prstGeom prst="rect">
            <a:avLst/>
          </a:prstGeom>
        </p:spPr>
        <p:txBody>
          <a:bodyPr/>
          <a:lstStyle>
            <a:lvl1pPr defTabSz="912803" fontAlgn="base">
              <a:spcBef>
                <a:spcPct val="0"/>
              </a:spcBef>
              <a:spcAft>
                <a:spcPct val="0"/>
              </a:spcAft>
              <a:defRPr smtClean="0">
                <a:solidFill>
                  <a:srgbClr val="505050"/>
                </a:solidFill>
              </a:defRPr>
            </a:lvl1pPr>
          </a:lstStyle>
          <a:p>
            <a:pPr algn="r">
              <a:defRPr/>
            </a:pPr>
            <a:fld id="{56442AAA-6A77-5942-BCC4-0CCA4B0626F8}" type="slidenum">
              <a:rPr lang="en-GB" sz="2000" smtClean="0">
                <a:latin typeface="Segoe UI Light"/>
              </a:rPr>
              <a:pPr algn="r">
                <a:defRPr/>
              </a:pPr>
              <a:t>‹#›</a:t>
            </a:fld>
            <a:endParaRPr lang="en-GB" sz="2000" dirty="0">
              <a:latin typeface="Segoe UI Light"/>
            </a:endParaRPr>
          </a:p>
        </p:txBody>
      </p:sp>
    </p:spTree>
    <p:extLst>
      <p:ext uri="{BB962C8B-B14F-4D97-AF65-F5344CB8AC3E}">
        <p14:creationId xmlns:p14="http://schemas.microsoft.com/office/powerpoint/2010/main" val="24048246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227645616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1"/>
            <a:ext cx="11034445" cy="2387600"/>
          </a:xfrm>
        </p:spPr>
        <p:txBody>
          <a:bodyPr anchor="b">
            <a:noAutofit/>
          </a:bodyPr>
          <a:lstStyle>
            <a:lvl1pPr algn="l">
              <a:defRPr sz="23892">
                <a:solidFill>
                  <a:schemeClr val="bg1"/>
                </a:solidFill>
              </a:defRPr>
            </a:lvl1pPr>
          </a:lstStyle>
          <a:p>
            <a:r>
              <a:rPr lang="en-US" dirty="0"/>
              <a:t>web</a:t>
            </a:r>
          </a:p>
        </p:txBody>
      </p:sp>
    </p:spTree>
    <p:extLst>
      <p:ext uri="{BB962C8B-B14F-4D97-AF65-F5344CB8AC3E}">
        <p14:creationId xmlns:p14="http://schemas.microsoft.com/office/powerpoint/2010/main" val="296421271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6"/>
            <a:ext cx="11079822" cy="20553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2" y="6256216"/>
            <a:ext cx="2743200" cy="365125"/>
          </a:xfrm>
          <a:prstGeom prst="rect">
            <a:avLst/>
          </a:prstGeom>
        </p:spPr>
        <p:txBody>
          <a:bodyPr/>
          <a:lstStyle/>
          <a:p>
            <a:pPr algn="r" defTabSz="914367">
              <a:defRPr/>
            </a:pPr>
            <a:fld id="{0A164282-434E-41D4-9582-783D542A7B68}" type="slidenum">
              <a:rPr lang="en-US" sz="2000" smtClean="0">
                <a:solidFill>
                  <a:srgbClr val="289FD7"/>
                </a:solidFill>
                <a:latin typeface="Segoe UI Light"/>
              </a:rPr>
              <a:pPr algn="r" defTabSz="914367">
                <a:defRPr/>
              </a:pPr>
              <a:t>‹#›</a:t>
            </a:fld>
            <a:endParaRPr lang="en-US" sz="2000" dirty="0">
              <a:solidFill>
                <a:srgbClr val="289FD7"/>
              </a:solidFill>
              <a:latin typeface="Segoe UI Light"/>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65712807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2" y="6256216"/>
            <a:ext cx="2743200" cy="365125"/>
          </a:xfrm>
          <a:prstGeom prst="rect">
            <a:avLst/>
          </a:prstGeom>
        </p:spPr>
        <p:txBody>
          <a:bodyPr/>
          <a:lstStyle/>
          <a:p>
            <a:pPr algn="r" defTabSz="914367">
              <a:defRPr/>
            </a:pPr>
            <a:fld id="{0A164282-434E-41D4-9582-783D542A7B68}" type="slidenum">
              <a:rPr lang="en-US" sz="2000" smtClean="0">
                <a:solidFill>
                  <a:srgbClr val="289FD7"/>
                </a:solidFill>
                <a:latin typeface="Segoe UI Light"/>
              </a:rPr>
              <a:pPr algn="r" defTabSz="914367">
                <a:defRPr/>
              </a:pPr>
              <a:t>‹#›</a:t>
            </a:fld>
            <a:endParaRPr lang="en-US" sz="2000" dirty="0">
              <a:solidFill>
                <a:srgbClr val="289FD7"/>
              </a:solidFill>
              <a:latin typeface="Segoe UI Light"/>
            </a:endParaRPr>
          </a:p>
        </p:txBody>
      </p:sp>
    </p:spTree>
    <p:extLst>
      <p:ext uri="{BB962C8B-B14F-4D97-AF65-F5344CB8AC3E}">
        <p14:creationId xmlns:p14="http://schemas.microsoft.com/office/powerpoint/2010/main" val="334129619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1"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5"/>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386972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14747841"/>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26676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35833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32740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10996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
        <p:nvSpPr>
          <p:cNvPr id="3" name="Content Placeholder 2"/>
          <p:cNvSpPr>
            <a:spLocks noGrp="1"/>
          </p:cNvSpPr>
          <p:nvPr>
            <p:ph sz="quarter" idx="13"/>
          </p:nvPr>
        </p:nvSpPr>
        <p:spPr>
          <a:xfrm>
            <a:off x="1795463" y="863600"/>
            <a:ext cx="9144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65241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362325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536595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077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35272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291649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12981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54054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28569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96327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47222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7107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82634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75139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79721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5439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59226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37185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image" Target="../media/image1.png"/><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image" Target="../media/image1.png"/><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theme" Target="../theme/theme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image" Target="../media/image1.png"/><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theme" Target="../theme/theme4.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image" Target="../media/image17.emf"/><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theme" Target="../theme/theme6.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image" Target="../media/image26.png"/><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508785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17" r:id="rId25"/>
    <p:sldLayoutId id="2147483718" r:id="rId26"/>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20787920"/>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848" r:id="rId22"/>
    <p:sldLayoutId id="2147483849" r:id="rId23"/>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193227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3" r:id="rId22"/>
    <p:sldLayoutId id="2147483744" r:id="rId23"/>
    <p:sldLayoutId id="2147483746" r:id="rId24"/>
    <p:sldLayoutId id="2147483747" r:id="rId25"/>
    <p:sldLayoutId id="2147483748" r:id="rId26"/>
    <p:sldLayoutId id="2147483749" r:id="rId27"/>
    <p:sldLayoutId id="2147483750" r:id="rId28"/>
    <p:sldLayoutId id="2147483751" r:id="rId29"/>
    <p:sldLayoutId id="2147483846" r:id="rId30"/>
    <p:sldLayoutId id="2147483847" r:id="rId31"/>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4856308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850" r:id="rId26"/>
    <p:sldLayoutId id="2147483851" r:id="rId27"/>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28"/>
          <a:stretch>
            <a:fillRect/>
          </a:stretch>
        </p:blipFill>
        <p:spPr>
          <a:xfrm rot="5400000">
            <a:off x="10751182" y="1670556"/>
            <a:ext cx="4527899" cy="1138912"/>
          </a:xfrm>
          <a:prstGeom prst="rect">
            <a:avLst/>
          </a:prstGeom>
        </p:spPr>
      </p:pic>
    </p:spTree>
    <p:extLst>
      <p:ext uri="{BB962C8B-B14F-4D97-AF65-F5344CB8AC3E}">
        <p14:creationId xmlns:p14="http://schemas.microsoft.com/office/powerpoint/2010/main" val="439495598"/>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2" r:id="rId23"/>
    <p:sldLayoutId id="2147483803" r:id="rId24"/>
    <p:sldLayoutId id="2147483804" r:id="rId25"/>
    <p:sldLayoutId id="2147483805" r:id="rId26"/>
  </p:sldLayoutIdLst>
  <p:transition advClick="0">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6"/>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3" y="1189181"/>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6"/>
            <a:ext cx="3859607" cy="133860"/>
          </a:xfrm>
          <a:prstGeom prst="rect">
            <a:avLst/>
          </a:prstGeom>
        </p:spPr>
        <p:txBody>
          <a:bodyPr vert="horz" lIns="0" tIns="0" rIns="91440" bIns="0" rtlCol="0" anchor="ctr"/>
          <a:lstStyle>
            <a:lvl1pPr marL="0" algn="l" defTabSz="91420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lang="en-GB"/>
              <a:t>#UKDXAzure</a:t>
            </a:r>
            <a:endParaRP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357545841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Lst>
  <p:transition>
    <p:fade/>
  </p:transition>
  <p:hf sldNum="0" hdr="0" dt="0"/>
  <p:txStyles>
    <p:titleStyle>
      <a:lvl1pPr algn="l" defTabSz="913341" rtl="0" eaLnBrk="0" fontAlgn="base" hangingPunct="0">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12"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25"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36"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50"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4" indent="-336084" algn="l" defTabSz="913341"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8" indent="-236503" algn="l" defTabSz="913341"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97" indent="-224057" algn="l" defTabSz="913341"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53"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309"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56"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62"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02" rtl="0" eaLnBrk="1" latinLnBrk="0" hangingPunct="1">
        <a:defRPr sz="1765" kern="1200">
          <a:solidFill>
            <a:schemeClr val="tx1"/>
          </a:solidFill>
          <a:latin typeface="+mn-lt"/>
          <a:ea typeface="+mn-ea"/>
          <a:cs typeface="+mn-cs"/>
        </a:defRPr>
      </a:lvl1pPr>
      <a:lvl2pPr marL="457101" algn="l" defTabSz="914202" rtl="0" eaLnBrk="1" latinLnBrk="0" hangingPunct="1">
        <a:defRPr sz="1765" kern="1200">
          <a:solidFill>
            <a:schemeClr val="tx1"/>
          </a:solidFill>
          <a:latin typeface="+mn-lt"/>
          <a:ea typeface="+mn-ea"/>
          <a:cs typeface="+mn-cs"/>
        </a:defRPr>
      </a:lvl2pPr>
      <a:lvl3pPr marL="914202" algn="l" defTabSz="914202" rtl="0" eaLnBrk="1" latinLnBrk="0" hangingPunct="1">
        <a:defRPr sz="1765" kern="1200">
          <a:solidFill>
            <a:schemeClr val="tx1"/>
          </a:solidFill>
          <a:latin typeface="+mn-lt"/>
          <a:ea typeface="+mn-ea"/>
          <a:cs typeface="+mn-cs"/>
        </a:defRPr>
      </a:lvl3pPr>
      <a:lvl4pPr marL="1371303" algn="l" defTabSz="914202" rtl="0" eaLnBrk="1" latinLnBrk="0" hangingPunct="1">
        <a:defRPr sz="1765" kern="1200">
          <a:solidFill>
            <a:schemeClr val="tx1"/>
          </a:solidFill>
          <a:latin typeface="+mn-lt"/>
          <a:ea typeface="+mn-ea"/>
          <a:cs typeface="+mn-cs"/>
        </a:defRPr>
      </a:lvl4pPr>
      <a:lvl5pPr marL="1828405" algn="l" defTabSz="914202" rtl="0" eaLnBrk="1" latinLnBrk="0" hangingPunct="1">
        <a:defRPr sz="1765" kern="1200">
          <a:solidFill>
            <a:schemeClr val="tx1"/>
          </a:solidFill>
          <a:latin typeface="+mn-lt"/>
          <a:ea typeface="+mn-ea"/>
          <a:cs typeface="+mn-cs"/>
        </a:defRPr>
      </a:lvl5pPr>
      <a:lvl6pPr marL="2285507" algn="l" defTabSz="914202" rtl="0" eaLnBrk="1" latinLnBrk="0" hangingPunct="1">
        <a:defRPr sz="1765" kern="1200">
          <a:solidFill>
            <a:schemeClr val="tx1"/>
          </a:solidFill>
          <a:latin typeface="+mn-lt"/>
          <a:ea typeface="+mn-ea"/>
          <a:cs typeface="+mn-cs"/>
        </a:defRPr>
      </a:lvl6pPr>
      <a:lvl7pPr marL="2742607" algn="l" defTabSz="914202" rtl="0" eaLnBrk="1" latinLnBrk="0" hangingPunct="1">
        <a:defRPr sz="1765" kern="1200">
          <a:solidFill>
            <a:schemeClr val="tx1"/>
          </a:solidFill>
          <a:latin typeface="+mn-lt"/>
          <a:ea typeface="+mn-ea"/>
          <a:cs typeface="+mn-cs"/>
        </a:defRPr>
      </a:lvl7pPr>
      <a:lvl8pPr marL="3199708" algn="l" defTabSz="914202" rtl="0" eaLnBrk="1" latinLnBrk="0" hangingPunct="1">
        <a:defRPr sz="1765" kern="1200">
          <a:solidFill>
            <a:schemeClr val="tx1"/>
          </a:solidFill>
          <a:latin typeface="+mn-lt"/>
          <a:ea typeface="+mn-ea"/>
          <a:cs typeface="+mn-cs"/>
        </a:defRPr>
      </a:lvl8pPr>
      <a:lvl9pPr marL="3656811" algn="l" defTabSz="91420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8" cstate="print">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0476239"/>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 id="2147483845" r:id="rId26"/>
  </p:sldLayoutIdLst>
  <p:transition>
    <p:fade/>
  </p:transition>
  <p:hf sldNum="0" hdr="0" dt="0"/>
  <p:txStyles>
    <p:titleStyle>
      <a:lvl1pPr algn="l" defTabSz="913505" rtl="0" eaLnBrk="1" fontAlgn="base" hangingPunct="1">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1" fontAlgn="base" hangingPunct="1">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8.xml"/></Relationships>
</file>

<file path=ppt/slides/_rels/slide2.xml.rels><?xml version="1.0" encoding="UTF-8" standalone="yes"?>
<Relationships xmlns="http://schemas.openxmlformats.org/package/2006/relationships"><Relationship Id="rId8" Type="http://schemas.openxmlformats.org/officeDocument/2006/relationships/hyperlink" Target="mailto:tricky@trickybusiness.com" TargetMode="External"/><Relationship Id="rId3" Type="http://schemas.openxmlformats.org/officeDocument/2006/relationships/hyperlink" Target="mailto:Mark.Bloodworth@microsoft.com" TargetMode="External"/><Relationship Id="rId7" Type="http://schemas.openxmlformats.org/officeDocument/2006/relationships/hyperlink" Target="mailto:Steven.Jarvis@microsoft.com" TargetMode="External"/><Relationship Id="rId2" Type="http://schemas.openxmlformats.org/officeDocument/2006/relationships/hyperlink" Target="mailto:David.Gristwood@microsoft.com" TargetMode="External"/><Relationship Id="rId1" Type="http://schemas.openxmlformats.org/officeDocument/2006/relationships/slideLayout" Target="../slideLayouts/slideLayout87.xml"/><Relationship Id="rId6" Type="http://schemas.openxmlformats.org/officeDocument/2006/relationships/hyperlink" Target="mailto:Jamie.Dalton@microsoft.com" TargetMode="External"/><Relationship Id="rId5" Type="http://schemas.openxmlformats.org/officeDocument/2006/relationships/hyperlink" Target="mailto:jocollin@microsoft.com" TargetMode="External"/><Relationship Id="rId4" Type="http://schemas.openxmlformats.org/officeDocument/2006/relationships/hyperlink" Target="mailto:bifurt@microsoft.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4.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06.xml"/><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6.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9" Type="http://schemas.openxmlformats.org/officeDocument/2006/relationships/image" Target="../media/image71.png"/><Relationship Id="rId3" Type="http://schemas.openxmlformats.org/officeDocument/2006/relationships/image" Target="../media/image35.png"/><Relationship Id="rId21" Type="http://schemas.openxmlformats.org/officeDocument/2006/relationships/image" Target="../media/image53.jpeg"/><Relationship Id="rId34" Type="http://schemas.openxmlformats.org/officeDocument/2006/relationships/image" Target="../media/image66.png"/><Relationship Id="rId42" Type="http://schemas.openxmlformats.org/officeDocument/2006/relationships/image" Target="../media/image74.png"/><Relationship Id="rId47" Type="http://schemas.openxmlformats.org/officeDocument/2006/relationships/image" Target="../media/image79.png"/><Relationship Id="rId50" Type="http://schemas.openxmlformats.org/officeDocument/2006/relationships/image" Target="../media/image82.jpe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jpeg"/><Relationship Id="rId33" Type="http://schemas.openxmlformats.org/officeDocument/2006/relationships/image" Target="../media/image65.png"/><Relationship Id="rId38" Type="http://schemas.openxmlformats.org/officeDocument/2006/relationships/image" Target="../media/image70.png"/><Relationship Id="rId46" Type="http://schemas.openxmlformats.org/officeDocument/2006/relationships/image" Target="../media/image78.emf"/><Relationship Id="rId2" Type="http://schemas.openxmlformats.org/officeDocument/2006/relationships/notesSlide" Target="../notesSlides/notesSlide4.xml"/><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image" Target="../media/image61.png"/><Relationship Id="rId41" Type="http://schemas.openxmlformats.org/officeDocument/2006/relationships/image" Target="../media/image73.png"/><Relationship Id="rId1" Type="http://schemas.openxmlformats.org/officeDocument/2006/relationships/slideLayout" Target="../slideLayouts/slideLayout101.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png"/><Relationship Id="rId32" Type="http://schemas.openxmlformats.org/officeDocument/2006/relationships/image" Target="../media/image64.png"/><Relationship Id="rId37" Type="http://schemas.openxmlformats.org/officeDocument/2006/relationships/image" Target="../media/image69.png"/><Relationship Id="rId40" Type="http://schemas.openxmlformats.org/officeDocument/2006/relationships/image" Target="../media/image72.png"/><Relationship Id="rId45" Type="http://schemas.openxmlformats.org/officeDocument/2006/relationships/image" Target="../media/image77.jpe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png"/><Relationship Id="rId36" Type="http://schemas.openxmlformats.org/officeDocument/2006/relationships/image" Target="../media/image68.png"/><Relationship Id="rId49" Type="http://schemas.openxmlformats.org/officeDocument/2006/relationships/image" Target="../media/image81.png"/><Relationship Id="rId10" Type="http://schemas.openxmlformats.org/officeDocument/2006/relationships/image" Target="../media/image42.emf"/><Relationship Id="rId19" Type="http://schemas.openxmlformats.org/officeDocument/2006/relationships/image" Target="../media/image51.png"/><Relationship Id="rId31" Type="http://schemas.openxmlformats.org/officeDocument/2006/relationships/image" Target="../media/image63.png"/><Relationship Id="rId44" Type="http://schemas.openxmlformats.org/officeDocument/2006/relationships/image" Target="../media/image76.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jpeg"/><Relationship Id="rId30" Type="http://schemas.openxmlformats.org/officeDocument/2006/relationships/image" Target="../media/image62.png"/><Relationship Id="rId35" Type="http://schemas.openxmlformats.org/officeDocument/2006/relationships/image" Target="../media/image67.png"/><Relationship Id="rId43" Type="http://schemas.openxmlformats.org/officeDocument/2006/relationships/image" Target="../media/image75.png"/><Relationship Id="rId48" Type="http://schemas.openxmlformats.org/officeDocument/2006/relationships/image" Target="../media/image80.jpg"/><Relationship Id="rId8" Type="http://schemas.openxmlformats.org/officeDocument/2006/relationships/image" Target="../media/image40.png"/></Relationships>
</file>

<file path=ppt/slides/_rels/slide7.xml.rels><?xml version="1.0" encoding="UTF-8" standalone="yes"?>
<Relationships xmlns="http://schemas.openxmlformats.org/package/2006/relationships"><Relationship Id="rId13" Type="http://schemas.openxmlformats.org/officeDocument/2006/relationships/image" Target="../media/image93.png"/><Relationship Id="rId18" Type="http://schemas.openxmlformats.org/officeDocument/2006/relationships/image" Target="../media/image98.png"/><Relationship Id="rId26" Type="http://schemas.openxmlformats.org/officeDocument/2006/relationships/image" Target="../media/image106.png"/><Relationship Id="rId39" Type="http://schemas.openxmlformats.org/officeDocument/2006/relationships/image" Target="../media/image119.png"/><Relationship Id="rId3" Type="http://schemas.openxmlformats.org/officeDocument/2006/relationships/image" Target="../media/image83.png"/><Relationship Id="rId21" Type="http://schemas.openxmlformats.org/officeDocument/2006/relationships/image" Target="../media/image101.png"/><Relationship Id="rId34" Type="http://schemas.openxmlformats.org/officeDocument/2006/relationships/image" Target="../media/image114.png"/><Relationship Id="rId42" Type="http://schemas.openxmlformats.org/officeDocument/2006/relationships/image" Target="../media/image122.png"/><Relationship Id="rId47" Type="http://schemas.openxmlformats.org/officeDocument/2006/relationships/image" Target="../media/image127.png"/><Relationship Id="rId50" Type="http://schemas.openxmlformats.org/officeDocument/2006/relationships/image" Target="../media/image130.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5" Type="http://schemas.openxmlformats.org/officeDocument/2006/relationships/image" Target="../media/image105.png"/><Relationship Id="rId33" Type="http://schemas.openxmlformats.org/officeDocument/2006/relationships/image" Target="../media/image113.png"/><Relationship Id="rId38" Type="http://schemas.openxmlformats.org/officeDocument/2006/relationships/image" Target="../media/image118.png"/><Relationship Id="rId46" Type="http://schemas.openxmlformats.org/officeDocument/2006/relationships/image" Target="../media/image126.png"/><Relationship Id="rId2" Type="http://schemas.openxmlformats.org/officeDocument/2006/relationships/notesSlide" Target="../notesSlides/notesSlide5.xml"/><Relationship Id="rId16" Type="http://schemas.openxmlformats.org/officeDocument/2006/relationships/image" Target="../media/image96.png"/><Relationship Id="rId20" Type="http://schemas.openxmlformats.org/officeDocument/2006/relationships/image" Target="../media/image100.png"/><Relationship Id="rId29" Type="http://schemas.openxmlformats.org/officeDocument/2006/relationships/image" Target="../media/image109.png"/><Relationship Id="rId41" Type="http://schemas.openxmlformats.org/officeDocument/2006/relationships/image" Target="../media/image121.png"/><Relationship Id="rId54" Type="http://schemas.openxmlformats.org/officeDocument/2006/relationships/image" Target="../media/image134.png"/><Relationship Id="rId1" Type="http://schemas.openxmlformats.org/officeDocument/2006/relationships/slideLayout" Target="../slideLayouts/slideLayout92.xml"/><Relationship Id="rId6" Type="http://schemas.openxmlformats.org/officeDocument/2006/relationships/image" Target="../media/image86.png"/><Relationship Id="rId11" Type="http://schemas.openxmlformats.org/officeDocument/2006/relationships/image" Target="../media/image91.png"/><Relationship Id="rId24" Type="http://schemas.openxmlformats.org/officeDocument/2006/relationships/image" Target="../media/image104.png"/><Relationship Id="rId32" Type="http://schemas.openxmlformats.org/officeDocument/2006/relationships/image" Target="../media/image112.png"/><Relationship Id="rId37" Type="http://schemas.openxmlformats.org/officeDocument/2006/relationships/image" Target="../media/image117.png"/><Relationship Id="rId40" Type="http://schemas.openxmlformats.org/officeDocument/2006/relationships/image" Target="../media/image120.png"/><Relationship Id="rId45" Type="http://schemas.openxmlformats.org/officeDocument/2006/relationships/image" Target="../media/image125.png"/><Relationship Id="rId53" Type="http://schemas.openxmlformats.org/officeDocument/2006/relationships/image" Target="../media/image133.png"/><Relationship Id="rId5" Type="http://schemas.openxmlformats.org/officeDocument/2006/relationships/image" Target="../media/image85.png"/><Relationship Id="rId15" Type="http://schemas.openxmlformats.org/officeDocument/2006/relationships/image" Target="../media/image95.png"/><Relationship Id="rId23" Type="http://schemas.openxmlformats.org/officeDocument/2006/relationships/image" Target="../media/image103.png"/><Relationship Id="rId28" Type="http://schemas.openxmlformats.org/officeDocument/2006/relationships/image" Target="../media/image108.png"/><Relationship Id="rId36" Type="http://schemas.openxmlformats.org/officeDocument/2006/relationships/image" Target="../media/image116.png"/><Relationship Id="rId49" Type="http://schemas.openxmlformats.org/officeDocument/2006/relationships/image" Target="../media/image129.png"/><Relationship Id="rId10" Type="http://schemas.openxmlformats.org/officeDocument/2006/relationships/image" Target="../media/image90.png"/><Relationship Id="rId19" Type="http://schemas.openxmlformats.org/officeDocument/2006/relationships/image" Target="../media/image99.png"/><Relationship Id="rId31" Type="http://schemas.openxmlformats.org/officeDocument/2006/relationships/image" Target="../media/image111.png"/><Relationship Id="rId44" Type="http://schemas.openxmlformats.org/officeDocument/2006/relationships/image" Target="../media/image124.png"/><Relationship Id="rId52" Type="http://schemas.openxmlformats.org/officeDocument/2006/relationships/image" Target="../media/image132.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107.png"/><Relationship Id="rId30" Type="http://schemas.openxmlformats.org/officeDocument/2006/relationships/image" Target="../media/image110.png"/><Relationship Id="rId35" Type="http://schemas.openxmlformats.org/officeDocument/2006/relationships/image" Target="../media/image115.png"/><Relationship Id="rId43" Type="http://schemas.openxmlformats.org/officeDocument/2006/relationships/image" Target="../media/image123.png"/><Relationship Id="rId48" Type="http://schemas.openxmlformats.org/officeDocument/2006/relationships/image" Target="../media/image128.png"/><Relationship Id="rId8" Type="http://schemas.openxmlformats.org/officeDocument/2006/relationships/image" Target="../media/image88.png"/><Relationship Id="rId51" Type="http://schemas.openxmlformats.org/officeDocument/2006/relationships/image" Target="../media/image1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9.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385"/>
            <a:ext cx="12192000" cy="6805230"/>
          </a:xfrm>
          <a:prstGeom prst="rect">
            <a:avLst/>
          </a:prstGeom>
        </p:spPr>
      </p:pic>
      <p:sp>
        <p:nvSpPr>
          <p:cNvPr id="3" name="Title 2"/>
          <p:cNvSpPr txBox="1">
            <a:spLocks/>
          </p:cNvSpPr>
          <p:nvPr/>
        </p:nvSpPr>
        <p:spPr>
          <a:xfrm>
            <a:off x="-1" y="4355511"/>
            <a:ext cx="5405377" cy="1883593"/>
          </a:xfrm>
          <a:prstGeom prst="rect">
            <a:avLst/>
          </a:prstGeom>
          <a:solidFill>
            <a:schemeClr val="accent1">
              <a:alpha val="98000"/>
            </a:schemeClr>
          </a:solidFill>
        </p:spPr>
        <p:txBody>
          <a:bodyPr vert="horz" wrap="square" lIns="137160" tIns="109728" rIns="137160" bIns="109728" rtlCol="0" anchor="t" anchorCtr="0">
            <a:spAutoFit/>
          </a:bodyPr>
          <a:lst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a:lstStyle>
          <a:p>
            <a:r>
              <a:rPr lang="en-GB" sz="3600" b="0" dirty="0">
                <a:solidFill>
                  <a:schemeClr val="bg1"/>
                </a:solidFill>
                <a:latin typeface="Segoe UI Light" panose="020B0502040204020203" pitchFamily="34" charset="0"/>
                <a:cs typeface="Segoe UI Light" panose="020B0502040204020203" pitchFamily="34" charset="0"/>
              </a:rPr>
              <a:t>Microsoft Azure Workshop</a:t>
            </a:r>
          </a:p>
          <a:p>
            <a:endParaRPr lang="en-GB" sz="1800" b="0" dirty="0">
              <a:solidFill>
                <a:schemeClr val="bg1"/>
              </a:solidFill>
              <a:latin typeface="Segoe UI Light" panose="020B0502040204020203" pitchFamily="34" charset="0"/>
              <a:cs typeface="Segoe UI Light" panose="020B0502040204020203" pitchFamily="34" charset="0"/>
            </a:endParaRPr>
          </a:p>
          <a:p>
            <a:endParaRPr lang="en-GB" sz="1800" b="0" dirty="0">
              <a:solidFill>
                <a:schemeClr val="bg1"/>
              </a:solidFill>
              <a:latin typeface="Segoe UI Light" panose="020B0502040204020203" pitchFamily="34" charset="0"/>
              <a:cs typeface="Segoe UI Light" panose="020B0502040204020203" pitchFamily="34" charset="0"/>
            </a:endParaRPr>
          </a:p>
          <a:p>
            <a:r>
              <a:rPr lang="en-GB" sz="2400" b="0" dirty="0">
                <a:solidFill>
                  <a:schemeClr val="bg1"/>
                </a:solidFill>
                <a:latin typeface="Segoe UI Light" panose="020B0502040204020203" pitchFamily="34" charset="0"/>
                <a:cs typeface="Segoe UI Light" panose="020B0502040204020203" pitchFamily="34" charset="0"/>
              </a:rPr>
              <a:t>David.Gristwood@microsoft.com</a:t>
            </a:r>
          </a:p>
          <a:p>
            <a:r>
              <a:rPr lang="en-GB" sz="2400" b="0" dirty="0">
                <a:solidFill>
                  <a:schemeClr val="bg1"/>
                </a:solidFill>
                <a:latin typeface="Segoe UI Light" panose="020B0502040204020203" pitchFamily="34" charset="0"/>
                <a:cs typeface="Segoe UI Light" panose="020B0502040204020203" pitchFamily="34" charset="0"/>
              </a:rPr>
              <a:t>@</a:t>
            </a:r>
            <a:r>
              <a:rPr lang="en-GB" sz="2400" b="0" dirty="0" err="1">
                <a:solidFill>
                  <a:schemeClr val="bg1"/>
                </a:solidFill>
                <a:latin typeface="Segoe UI Light" panose="020B0502040204020203" pitchFamily="34" charset="0"/>
                <a:cs typeface="Segoe UI Light" panose="020B0502040204020203" pitchFamily="34" charset="0"/>
              </a:rPr>
              <a:t>ScroffTheBad</a:t>
            </a:r>
            <a:endParaRPr lang="en-GB" sz="2400" b="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977136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40" y="185195"/>
            <a:ext cx="11039226" cy="7144520"/>
          </a:xfrm>
        </p:spPr>
        <p:txBody>
          <a:bodyPr/>
          <a:lstStyle/>
          <a:p>
            <a:pPr marL="0" indent="0">
              <a:buNone/>
            </a:pPr>
            <a:r>
              <a:rPr lang="en-GB" sz="2800" i="1" dirty="0"/>
              <a:t>People</a:t>
            </a:r>
          </a:p>
          <a:p>
            <a:r>
              <a:rPr lang="en-GB" sz="2000" i="1" dirty="0">
                <a:hlinkClick r:id="rId2"/>
              </a:rPr>
              <a:t>David.Gristwood@microsoft.com</a:t>
            </a:r>
            <a:endParaRPr lang="en-GB" sz="2000" i="1" dirty="0"/>
          </a:p>
          <a:p>
            <a:r>
              <a:rPr lang="en-GB" sz="2000" i="1" dirty="0">
                <a:hlinkClick r:id="rId3"/>
              </a:rPr>
              <a:t>Mark.Bloodworth@microsoft.com</a:t>
            </a:r>
            <a:r>
              <a:rPr lang="en-GB" sz="2000" i="1" dirty="0"/>
              <a:t> </a:t>
            </a:r>
          </a:p>
          <a:p>
            <a:r>
              <a:rPr lang="en-GB" sz="2000" i="1" dirty="0"/>
              <a:t>Bianca Furtuna </a:t>
            </a:r>
            <a:r>
              <a:rPr lang="en-GB" sz="2000" i="1" dirty="0">
                <a:hlinkClick r:id="rId4"/>
              </a:rPr>
              <a:t>bifurt@microsoft.com</a:t>
            </a:r>
            <a:r>
              <a:rPr lang="en-GB" sz="2000" i="1" dirty="0"/>
              <a:t> </a:t>
            </a:r>
          </a:p>
          <a:p>
            <a:r>
              <a:rPr lang="en-GB" sz="2000" i="1" dirty="0"/>
              <a:t>Jonathan Collinge </a:t>
            </a:r>
            <a:r>
              <a:rPr lang="en-GB" sz="2000" i="1" dirty="0">
                <a:hlinkClick r:id="rId5"/>
              </a:rPr>
              <a:t>jocollin@microsoft.com</a:t>
            </a:r>
            <a:endParaRPr lang="en-GB" sz="2000" i="1" dirty="0"/>
          </a:p>
          <a:p>
            <a:r>
              <a:rPr lang="en-GB" sz="2000" i="1" dirty="0">
                <a:hlinkClick r:id="rId6"/>
              </a:rPr>
              <a:t>Jamie.Dalton@microsoft.com</a:t>
            </a:r>
            <a:r>
              <a:rPr lang="en-GB" sz="2000" i="1" dirty="0"/>
              <a:t> </a:t>
            </a:r>
          </a:p>
          <a:p>
            <a:r>
              <a:rPr lang="en-GB" sz="2000" i="1" dirty="0">
                <a:hlinkClick r:id="rId7"/>
              </a:rPr>
              <a:t>Steven.Jarvis@microsoft.com</a:t>
            </a:r>
            <a:r>
              <a:rPr lang="en-GB" sz="2000" i="1" dirty="0"/>
              <a:t> </a:t>
            </a:r>
          </a:p>
          <a:p>
            <a:endParaRPr lang="en-GB" sz="2800" i="1" dirty="0"/>
          </a:p>
          <a:p>
            <a:pPr marL="0" indent="0">
              <a:buNone/>
            </a:pPr>
            <a:r>
              <a:rPr lang="en-GB" sz="2800" i="1" dirty="0"/>
              <a:t>Agenda</a:t>
            </a:r>
          </a:p>
          <a:p>
            <a:r>
              <a:rPr lang="en-GB" sz="2400" i="1" dirty="0"/>
              <a:t>10:00 AM Workshop starts, with breaks for coffee, and lunch around 1pm</a:t>
            </a:r>
          </a:p>
          <a:p>
            <a:pPr lvl="1"/>
            <a:r>
              <a:rPr lang="en-GB" sz="2000" i="1" dirty="0"/>
              <a:t>Data on Azure </a:t>
            </a:r>
          </a:p>
          <a:p>
            <a:pPr lvl="1"/>
            <a:r>
              <a:rPr lang="en-GB" sz="2000" i="1" dirty="0"/>
              <a:t>Microservices and containerisation</a:t>
            </a:r>
          </a:p>
          <a:p>
            <a:pPr lvl="1"/>
            <a:r>
              <a:rPr lang="en-GB" sz="2000" i="1" dirty="0"/>
              <a:t>DevOps </a:t>
            </a:r>
          </a:p>
          <a:p>
            <a:pPr lvl="1"/>
            <a:r>
              <a:rPr lang="en-GB" sz="2000" i="1" dirty="0"/>
              <a:t>Design Considerations - Richard 'Tricky' Bassett </a:t>
            </a:r>
            <a:r>
              <a:rPr lang="en-GB" sz="2000" i="1" dirty="0">
                <a:hlinkClick r:id="rId8"/>
              </a:rPr>
              <a:t>tricky@trickybusiness.com</a:t>
            </a:r>
            <a:r>
              <a:rPr lang="en-GB" sz="2000" i="1" dirty="0"/>
              <a:t> </a:t>
            </a:r>
          </a:p>
          <a:p>
            <a:pPr lvl="1"/>
            <a:r>
              <a:rPr lang="en-GB" sz="2000" i="1" dirty="0"/>
              <a:t>Partnering with Microsoft</a:t>
            </a:r>
          </a:p>
          <a:p>
            <a:pPr lvl="1"/>
            <a:endParaRPr lang="en-GB" sz="824" i="1" dirty="0"/>
          </a:p>
          <a:p>
            <a:r>
              <a:rPr lang="en-GB" sz="2400" i="1" dirty="0"/>
              <a:t>2:15 PM   Intelligence as an Embedded Service Masterclass</a:t>
            </a:r>
          </a:p>
          <a:p>
            <a:r>
              <a:rPr lang="en-GB" sz="2400" i="1" dirty="0"/>
              <a:t>4:15 PM   Informal networking and close</a:t>
            </a:r>
          </a:p>
          <a:p>
            <a:pPr marL="0" indent="0">
              <a:buNone/>
            </a:pPr>
            <a:endParaRPr lang="en-GB" sz="3200" i="1" dirty="0"/>
          </a:p>
        </p:txBody>
      </p:sp>
    </p:spTree>
    <p:extLst>
      <p:ext uri="{BB962C8B-B14F-4D97-AF65-F5344CB8AC3E}">
        <p14:creationId xmlns:p14="http://schemas.microsoft.com/office/powerpoint/2010/main" val="27456657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ctrTitle"/>
          </p:nvPr>
        </p:nvSpPr>
        <p:spPr>
          <a:xfrm>
            <a:off x="279402" y="1651493"/>
            <a:ext cx="6238881" cy="1916953"/>
          </a:xfrm>
        </p:spPr>
        <p:txBody>
          <a:bodyPr vert="horz" wrap="square" lIns="179259" tIns="91427" rIns="179259" bIns="91427" rtlCol="0" anchor="t">
            <a:noAutofit/>
          </a:bodyPr>
          <a:lstStyle/>
          <a:p>
            <a:pPr defTabSz="914116" eaLnBrk="1" hangingPunct="1">
              <a:defRPr/>
            </a:pPr>
            <a:r>
              <a:rPr sz="6470" spc="0" dirty="0">
                <a:latin typeface="Segoe UI Light"/>
                <a:ea typeface="+mn-ea"/>
                <a:cs typeface="Segoe UI Light"/>
              </a:rPr>
              <a:t>Microsoft Azure</a:t>
            </a:r>
            <a:br>
              <a:rPr sz="6470" spc="0" dirty="0">
                <a:latin typeface="Segoe UI Light"/>
                <a:ea typeface="+mn-ea"/>
                <a:cs typeface="Segoe UI Light"/>
              </a:rPr>
            </a:br>
            <a:endParaRPr sz="6470" spc="0" dirty="0">
              <a:latin typeface="Segoe UI Light"/>
              <a:ea typeface="+mn-ea"/>
              <a:cs typeface="Segoe UI Light"/>
            </a:endParaRPr>
          </a:p>
        </p:txBody>
      </p:sp>
      <p:sp>
        <p:nvSpPr>
          <p:cNvPr id="4" name="Title 4"/>
          <p:cNvSpPr txBox="1">
            <a:spLocks/>
          </p:cNvSpPr>
          <p:nvPr/>
        </p:nvSpPr>
        <p:spPr>
          <a:xfrm>
            <a:off x="279402" y="3136531"/>
            <a:ext cx="7171938" cy="1271311"/>
          </a:xfrm>
          <a:prstGeom prst="rect">
            <a:avLst/>
          </a:prstGeom>
        </p:spPr>
        <p:txBody>
          <a:bodyPr lIns="179259" tIns="89630" rIns="179259" bIns="89630"/>
          <a:lstStyle>
            <a:lvl1pPr algn="l" defTabSz="931863" rtl="0" fontAlgn="base">
              <a:lnSpc>
                <a:spcPct val="90000"/>
              </a:lnSpc>
              <a:spcBef>
                <a:spcPct val="0"/>
              </a:spcBef>
              <a:spcAft>
                <a:spcPct val="0"/>
              </a:spcAft>
              <a:defRPr lang="en-US" sz="6000" kern="1200" spc="-102" baseline="0">
                <a:ln w="3175">
                  <a:noFill/>
                </a:ln>
                <a:solidFill>
                  <a:schemeClr val="bg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4116">
              <a:defRPr/>
            </a:pPr>
            <a:r>
              <a:rPr lang="en-US" sz="4313" spc="0" dirty="0">
                <a:solidFill>
                  <a:srgbClr val="FFFFFF"/>
                </a:solidFill>
                <a:cs typeface="Segoe UI Light"/>
              </a:rPr>
              <a:t>The cloud platform</a:t>
            </a:r>
          </a:p>
          <a:p>
            <a:pPr defTabSz="914116">
              <a:defRPr/>
            </a:pPr>
            <a:r>
              <a:rPr lang="en-US" sz="4313" spc="0" dirty="0">
                <a:solidFill>
                  <a:srgbClr val="FFFFFF"/>
                </a:solidFill>
                <a:cs typeface="Segoe UI Light"/>
              </a:rPr>
              <a:t>built for business and</a:t>
            </a:r>
          </a:p>
          <a:p>
            <a:pPr defTabSz="914116">
              <a:defRPr/>
            </a:pPr>
            <a:r>
              <a:rPr lang="en-US" sz="4313" spc="0" dirty="0">
                <a:solidFill>
                  <a:srgbClr val="FFFFFF"/>
                </a:solidFill>
                <a:cs typeface="Segoe UI Light"/>
              </a:rPr>
              <a:t>innovation </a:t>
            </a:r>
          </a:p>
        </p:txBody>
      </p:sp>
      <p:sp>
        <p:nvSpPr>
          <p:cNvPr id="5" name="Title 4"/>
          <p:cNvSpPr txBox="1">
            <a:spLocks/>
          </p:cNvSpPr>
          <p:nvPr/>
        </p:nvSpPr>
        <p:spPr>
          <a:xfrm>
            <a:off x="279402" y="3669315"/>
            <a:ext cx="4646991" cy="542099"/>
          </a:xfrm>
          <a:prstGeom prst="rect">
            <a:avLst/>
          </a:prstGeom>
        </p:spPr>
        <p:txBody>
          <a:bodyPr lIns="179259" tIns="89630" rIns="179259" bIns="89630"/>
          <a:lstStyle>
            <a:lvl1pPr algn="l" defTabSz="931863" rtl="0" fontAlgn="base">
              <a:lnSpc>
                <a:spcPct val="90000"/>
              </a:lnSpc>
              <a:spcBef>
                <a:spcPct val="0"/>
              </a:spcBef>
              <a:spcAft>
                <a:spcPct val="0"/>
              </a:spcAft>
              <a:defRPr lang="en-US" sz="6000" kern="1200" spc="-102" baseline="0">
                <a:ln w="3175">
                  <a:noFill/>
                </a:ln>
                <a:solidFill>
                  <a:schemeClr val="bg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4116">
              <a:defRPr/>
            </a:pPr>
            <a:endParaRPr lang="en-US" sz="2000" spc="0" dirty="0">
              <a:solidFill>
                <a:srgbClr val="FFFFFF"/>
              </a:solidFill>
              <a:cs typeface="Segoe UI Light"/>
            </a:endParaRPr>
          </a:p>
        </p:txBody>
      </p:sp>
    </p:spTree>
    <p:extLst>
      <p:ext uri="{BB962C8B-B14F-4D97-AF65-F5344CB8AC3E}">
        <p14:creationId xmlns:p14="http://schemas.microsoft.com/office/powerpoint/2010/main" val="14673697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330875" y="-59723"/>
            <a:ext cx="12746345" cy="6483084"/>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727" y="777617"/>
            <a:ext cx="12180750" cy="6151101"/>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82018" y="2990875"/>
            <a:ext cx="549144" cy="527467"/>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a:xfrm>
            <a:off x="73181" y="104833"/>
            <a:ext cx="11056800" cy="747597"/>
          </a:xfrm>
        </p:spPr>
        <p:txBody>
          <a:bodyPr/>
          <a:lstStyle/>
          <a:p>
            <a:pPr algn="ctr"/>
            <a:r>
              <a:rPr lang="en-US" sz="4799" spc="-100" dirty="0">
                <a:solidFill>
                  <a:srgbClr val="0070C0"/>
                </a:solidFill>
              </a:rPr>
              <a:t>Huge infrastructure </a:t>
            </a:r>
            <a:r>
              <a:rPr lang="en-US" sz="4799" dirty="0">
                <a:solidFill>
                  <a:srgbClr val="0070C0"/>
                </a:solidFill>
              </a:rPr>
              <a:t>scale is the enabler</a:t>
            </a:r>
          </a:p>
        </p:txBody>
      </p:sp>
      <p:sp>
        <p:nvSpPr>
          <p:cNvPr id="27" name="TextBox 26"/>
          <p:cNvSpPr txBox="1"/>
          <p:nvPr/>
        </p:nvSpPr>
        <p:spPr>
          <a:xfrm>
            <a:off x="401217" y="823050"/>
            <a:ext cx="11564164" cy="468598"/>
          </a:xfrm>
          <a:prstGeom prst="rect">
            <a:avLst/>
          </a:prstGeom>
          <a:noFill/>
          <a:ln>
            <a:noFill/>
          </a:ln>
        </p:spPr>
        <p:txBody>
          <a:bodyPr wrap="square" lIns="91371" tIns="45687" rIns="91371" bIns="45687" rtlCol="0">
            <a:spAutoFit/>
          </a:bodyPr>
          <a:lstStyle/>
          <a:p>
            <a:pPr defTabSz="1218092"/>
            <a:r>
              <a:rPr lang="en-US" sz="2398" spc="-100" dirty="0">
                <a:solidFill>
                  <a:srgbClr val="FFB900">
                    <a:lumMod val="50000"/>
                  </a:srgbClr>
                </a:solidFill>
                <a:latin typeface="Segoe UI Light"/>
              </a:rPr>
              <a:t>24 Regions Worldwide…huge capacity around the world…growing every year</a:t>
            </a:r>
          </a:p>
        </p:txBody>
      </p:sp>
      <p:sp>
        <p:nvSpPr>
          <p:cNvPr id="3" name="Rectangle 2"/>
          <p:cNvSpPr/>
          <p:nvPr/>
        </p:nvSpPr>
        <p:spPr>
          <a:xfrm>
            <a:off x="-61738" y="5645422"/>
            <a:ext cx="7977655" cy="1263500"/>
          </a:xfrm>
          <a:prstGeom prst="rect">
            <a:avLst/>
          </a:prstGeom>
          <a:noFill/>
        </p:spPr>
        <p:txBody>
          <a:bodyPr wrap="square">
            <a:spAutoFit/>
          </a:bodyPr>
          <a:lstStyle/>
          <a:p>
            <a:pPr marL="177766" lvl="1" indent="-177766" defTabSz="913788">
              <a:buSzPct val="60000"/>
              <a:buFont typeface="Wingdings" panose="05000000000000000000" pitchFamily="2" charset="2"/>
              <a:buChar char=""/>
              <a:tabLst>
                <a:tab pos="177766" algn="l"/>
              </a:tabLst>
            </a:pPr>
            <a:r>
              <a:rPr lang="en-US" sz="1866" spc="-29" dirty="0">
                <a:solidFill>
                  <a:srgbClr val="FFB900">
                    <a:lumMod val="50000"/>
                  </a:srgbClr>
                </a:solidFill>
                <a:latin typeface="Segoe UI Light" panose="020B0502040204020203" pitchFamily="34" charset="0"/>
                <a:cs typeface="Segoe UI Light" panose="020B0502040204020203" pitchFamily="34" charset="0"/>
              </a:rPr>
              <a:t>100+ datacenters</a:t>
            </a:r>
          </a:p>
          <a:p>
            <a:pPr marL="177766" lvl="1" indent="-177766" defTabSz="913788">
              <a:buSzPct val="60000"/>
              <a:buFont typeface="Wingdings" panose="05000000000000000000" pitchFamily="2" charset="2"/>
              <a:buChar char=""/>
              <a:tabLst>
                <a:tab pos="177766" algn="l"/>
              </a:tabLst>
            </a:pPr>
            <a:r>
              <a:rPr lang="en-US" sz="1866" spc="-29" dirty="0">
                <a:solidFill>
                  <a:srgbClr val="FFB900">
                    <a:lumMod val="50000"/>
                  </a:srgbClr>
                </a:solidFill>
                <a:latin typeface="Segoe UI Light" panose="020B0502040204020203" pitchFamily="34" charset="0"/>
                <a:cs typeface="Segoe UI Light" panose="020B0502040204020203" pitchFamily="34" charset="0"/>
              </a:rPr>
              <a:t>Top 3 networks in the world</a:t>
            </a:r>
          </a:p>
          <a:p>
            <a:pPr marL="177766" lvl="1" indent="-177766" defTabSz="913788">
              <a:buSzPct val="60000"/>
              <a:buFont typeface="Wingdings" panose="05000000000000000000" pitchFamily="2" charset="2"/>
              <a:buChar char=""/>
              <a:tabLst>
                <a:tab pos="177766" algn="l"/>
              </a:tabLst>
            </a:pPr>
            <a:r>
              <a:rPr lang="en-US" sz="1866" spc="-29" dirty="0">
                <a:solidFill>
                  <a:srgbClr val="FFB900">
                    <a:lumMod val="50000"/>
                  </a:srgbClr>
                </a:solidFill>
                <a:latin typeface="Segoe UI Light" panose="020B0502040204020203" pitchFamily="34" charset="0"/>
                <a:cs typeface="Segoe UI Light" panose="020B0502040204020203" pitchFamily="34" charset="0"/>
              </a:rPr>
              <a:t>2x AWS, 6x Google DC Regions</a:t>
            </a:r>
          </a:p>
          <a:p>
            <a:pPr marL="177766" lvl="1" indent="-177766" defTabSz="913788">
              <a:buSzPct val="60000"/>
              <a:buFont typeface="Wingdings" panose="05000000000000000000" pitchFamily="2" charset="2"/>
              <a:buChar char=""/>
              <a:tabLst>
                <a:tab pos="177766" algn="l"/>
              </a:tabLst>
            </a:pPr>
            <a:r>
              <a:rPr lang="en-US" sz="1866" spc="-29" dirty="0">
                <a:solidFill>
                  <a:srgbClr val="FFB900">
                    <a:lumMod val="50000"/>
                  </a:srgbClr>
                </a:solidFill>
                <a:latin typeface="Segoe UI Light" panose="020B0502040204020203" pitchFamily="34" charset="0"/>
                <a:cs typeface="Segoe UI Light" panose="020B0502040204020203" pitchFamily="34" charset="0"/>
              </a:rPr>
              <a:t>G Series – Largest VM in World, 32 cores, 448GB Ram, SSD…</a:t>
            </a:r>
          </a:p>
        </p:txBody>
      </p:sp>
      <p:sp>
        <p:nvSpPr>
          <p:cNvPr id="67" name="Rectangle 66"/>
          <p:cNvSpPr/>
          <p:nvPr/>
        </p:nvSpPr>
        <p:spPr bwMode="auto">
          <a:xfrm>
            <a:off x="6843824" y="6331504"/>
            <a:ext cx="176499" cy="145056"/>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algn="ctr" defTabSz="1218092"/>
            <a:endParaRPr lang="en-US" spc="-100" dirty="0">
              <a:solidFill>
                <a:srgbClr val="FFFFFF"/>
              </a:solidFill>
              <a:latin typeface="Segoe UI Light"/>
              <a:cs typeface="Segoe UI" pitchFamily="34" charset="0"/>
            </a:endParaRPr>
          </a:p>
        </p:txBody>
      </p:sp>
      <p:sp>
        <p:nvSpPr>
          <p:cNvPr id="68" name="Rectangle 67"/>
          <p:cNvSpPr/>
          <p:nvPr/>
        </p:nvSpPr>
        <p:spPr bwMode="auto">
          <a:xfrm>
            <a:off x="6849218" y="6065892"/>
            <a:ext cx="176314" cy="143260"/>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algn="ctr" defTabSz="1218092"/>
            <a:endParaRPr lang="en-US" sz="784" spc="-100" dirty="0">
              <a:solidFill>
                <a:srgbClr val="FFFFFF"/>
              </a:solidFill>
              <a:cs typeface="Segoe UI" pitchFamily="34" charset="0"/>
            </a:endParaRPr>
          </a:p>
        </p:txBody>
      </p:sp>
      <p:sp>
        <p:nvSpPr>
          <p:cNvPr id="4" name="Rectangle 3"/>
          <p:cNvSpPr/>
          <p:nvPr/>
        </p:nvSpPr>
        <p:spPr>
          <a:xfrm>
            <a:off x="6978622" y="5961197"/>
            <a:ext cx="1179323" cy="343443"/>
          </a:xfrm>
          <a:prstGeom prst="rect">
            <a:avLst/>
          </a:prstGeom>
        </p:spPr>
        <p:txBody>
          <a:bodyPr wrap="none">
            <a:spAutoFit/>
          </a:bodyPr>
          <a:lstStyle/>
          <a:p>
            <a:pPr defTabSz="914072"/>
            <a:r>
              <a:rPr lang="en-US" sz="1600" spc="-29" dirty="0">
                <a:solidFill>
                  <a:srgbClr val="FFB900">
                    <a:lumMod val="50000"/>
                  </a:srgbClr>
                </a:solidFill>
                <a:latin typeface="Segoe UI Light" panose="020B0502040204020203" pitchFamily="34" charset="0"/>
                <a:cs typeface="Segoe UI Light" panose="020B0502040204020203" pitchFamily="34" charset="0"/>
              </a:rPr>
              <a:t>Operational</a:t>
            </a:r>
            <a:endParaRPr lang="en-US" sz="1600" dirty="0">
              <a:solidFill>
                <a:srgbClr val="505050"/>
              </a:solidFill>
            </a:endParaRPr>
          </a:p>
        </p:txBody>
      </p:sp>
      <p:sp>
        <p:nvSpPr>
          <p:cNvPr id="69" name="Rectangle 68"/>
          <p:cNvSpPr/>
          <p:nvPr/>
        </p:nvSpPr>
        <p:spPr>
          <a:xfrm>
            <a:off x="6987146" y="6220809"/>
            <a:ext cx="2601625" cy="343443"/>
          </a:xfrm>
          <a:prstGeom prst="rect">
            <a:avLst/>
          </a:prstGeom>
        </p:spPr>
        <p:txBody>
          <a:bodyPr wrap="none">
            <a:spAutoFit/>
          </a:bodyPr>
          <a:lstStyle/>
          <a:p>
            <a:pPr defTabSz="914072"/>
            <a:r>
              <a:rPr lang="en-US" sz="1600" spc="-29" dirty="0">
                <a:solidFill>
                  <a:srgbClr val="FFB900">
                    <a:lumMod val="50000"/>
                  </a:srgbClr>
                </a:solidFill>
                <a:latin typeface="Segoe UI Light" panose="020B0502040204020203" pitchFamily="34" charset="0"/>
                <a:cs typeface="Segoe UI Light" panose="020B0502040204020203" pitchFamily="34" charset="0"/>
              </a:rPr>
              <a:t>Announced/Not Operational</a:t>
            </a:r>
            <a:endParaRPr lang="en-US" sz="1600" dirty="0">
              <a:solidFill>
                <a:srgbClr val="505050"/>
              </a:solidFill>
            </a:endParaRPr>
          </a:p>
        </p:txBody>
      </p:sp>
      <p:sp>
        <p:nvSpPr>
          <p:cNvPr id="74" name="Rectangle 73"/>
          <p:cNvSpPr/>
          <p:nvPr/>
        </p:nvSpPr>
        <p:spPr bwMode="auto">
          <a:xfrm>
            <a:off x="1838370" y="2331148"/>
            <a:ext cx="633455"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Central US</a:t>
            </a:r>
          </a:p>
          <a:p>
            <a:pPr algn="ctr" defTabSz="1218092"/>
            <a:r>
              <a:rPr lang="en-US" sz="784" dirty="0">
                <a:solidFill>
                  <a:srgbClr val="FFFFFF"/>
                </a:solidFill>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54817" y="3131748"/>
            <a:ext cx="6035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West US</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California</a:t>
            </a:r>
          </a:p>
        </p:txBody>
      </p:sp>
      <p:sp>
        <p:nvSpPr>
          <p:cNvPr id="82" name="Rectangle 81"/>
          <p:cNvSpPr/>
          <p:nvPr/>
        </p:nvSpPr>
        <p:spPr bwMode="auto">
          <a:xfrm>
            <a:off x="4944642" y="2011293"/>
            <a:ext cx="8052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North Europe</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Ireland</a:t>
            </a:r>
          </a:p>
        </p:txBody>
      </p:sp>
      <p:sp>
        <p:nvSpPr>
          <p:cNvPr id="76" name="Rectangle 75"/>
          <p:cNvSpPr/>
          <p:nvPr/>
        </p:nvSpPr>
        <p:spPr bwMode="auto">
          <a:xfrm>
            <a:off x="3989676" y="3109169"/>
            <a:ext cx="568819"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East US</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77" name="Rectangle 76"/>
          <p:cNvSpPr/>
          <p:nvPr/>
        </p:nvSpPr>
        <p:spPr bwMode="auto">
          <a:xfrm>
            <a:off x="4271848" y="3517204"/>
            <a:ext cx="63388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East US 2</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3439869" y="3725833"/>
            <a:ext cx="66737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US </a:t>
            </a:r>
            <a:r>
              <a:rPr lang="en-US" sz="784" dirty="0" err="1">
                <a:solidFill>
                  <a:srgbClr val="FFFFFF"/>
                </a:solidFill>
                <a:latin typeface="Segoe UI Light"/>
                <a:ea typeface="Verdana" panose="020B0604030504040204" pitchFamily="34" charset="0"/>
                <a:cs typeface="Arial" panose="020B0604020202020204" pitchFamily="34" charset="0"/>
              </a:rPr>
              <a:t>Gov</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31162" y="1827587"/>
            <a:ext cx="909246"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North Central US</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1232634" y="2597539"/>
            <a:ext cx="5259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US </a:t>
            </a:r>
            <a:r>
              <a:rPr lang="en-US" sz="784" dirty="0" err="1">
                <a:solidFill>
                  <a:srgbClr val="FFFFFF"/>
                </a:solidFill>
                <a:latin typeface="Segoe UI Light"/>
                <a:ea typeface="Verdana" panose="020B0604030504040204" pitchFamily="34" charset="0"/>
                <a:cs typeface="Arial" panose="020B0604020202020204" pitchFamily="34" charset="0"/>
              </a:rPr>
              <a:t>Gov</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357997" y="3636457"/>
            <a:ext cx="95284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South Central US</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859474" y="5397907"/>
            <a:ext cx="68216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Brazil South</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Sao Paulo</a:t>
            </a:r>
          </a:p>
        </p:txBody>
      </p:sp>
      <p:sp>
        <p:nvSpPr>
          <p:cNvPr id="92" name="Rectangle 91"/>
          <p:cNvSpPr/>
          <p:nvPr/>
        </p:nvSpPr>
        <p:spPr bwMode="auto">
          <a:xfrm>
            <a:off x="6078609" y="2078678"/>
            <a:ext cx="78043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West Europe</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498289" y="2509581"/>
            <a:ext cx="7833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a:solidFill>
                  <a:srgbClr val="FFFFFF"/>
                </a:solidFill>
                <a:latin typeface="Segoe UI Light"/>
                <a:ea typeface="Verdana" panose="020B0604030504040204" pitchFamily="34" charset="0"/>
                <a:cs typeface="Arial" panose="020B0604020202020204" pitchFamily="34" charset="0"/>
              </a:rPr>
              <a:t>China North *</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647303" y="2906522"/>
            <a:ext cx="76201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China South *</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0862800" y="2820524"/>
            <a:ext cx="6848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Japan East</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Saitama</a:t>
            </a:r>
          </a:p>
        </p:txBody>
      </p:sp>
      <p:sp>
        <p:nvSpPr>
          <p:cNvPr id="99" name="Rectangle 98"/>
          <p:cNvSpPr/>
          <p:nvPr/>
        </p:nvSpPr>
        <p:spPr bwMode="auto">
          <a:xfrm>
            <a:off x="10862799" y="3277678"/>
            <a:ext cx="7219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Japan West</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8306484" y="3673741"/>
            <a:ext cx="1065615" cy="735011"/>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India South</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9984656" y="3932621"/>
            <a:ext cx="72171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East Asia</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294853" y="4452450"/>
            <a:ext cx="621457"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SE Asia</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145442" y="5511719"/>
            <a:ext cx="10160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Australia South East</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654637" y="4956028"/>
            <a:ext cx="93015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Australia East</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New South Wales</a:t>
            </a:r>
          </a:p>
        </p:txBody>
      </p:sp>
      <p:sp>
        <p:nvSpPr>
          <p:cNvPr id="8" name="Rectangle 7"/>
          <p:cNvSpPr/>
          <p:nvPr/>
        </p:nvSpPr>
        <p:spPr>
          <a:xfrm>
            <a:off x="6828733" y="6465877"/>
            <a:ext cx="2146758" cy="343443"/>
          </a:xfrm>
          <a:prstGeom prst="rect">
            <a:avLst/>
          </a:prstGeom>
        </p:spPr>
        <p:txBody>
          <a:bodyPr wrap="none">
            <a:spAutoFit/>
          </a:bodyPr>
          <a:lstStyle/>
          <a:p>
            <a:pPr marL="0" lvl="1" defTabSz="913788">
              <a:buSzPct val="100000"/>
            </a:pPr>
            <a:r>
              <a:rPr lang="en-US" sz="1600" spc="-29" dirty="0">
                <a:solidFill>
                  <a:srgbClr val="505050"/>
                </a:solidFill>
                <a:latin typeface="Segoe UI Light" panose="020B0502040204020203" pitchFamily="34" charset="0"/>
                <a:cs typeface="Segoe UI Light" panose="020B0502040204020203" pitchFamily="34" charset="0"/>
              </a:rPr>
              <a:t>* Operated by 21Vianet</a:t>
            </a:r>
          </a:p>
        </p:txBody>
      </p:sp>
      <p:grpSp>
        <p:nvGrpSpPr>
          <p:cNvPr id="9" name="Group 8"/>
          <p:cNvGrpSpPr/>
          <p:nvPr/>
        </p:nvGrpSpPr>
        <p:grpSpPr>
          <a:xfrm>
            <a:off x="8050000" y="3352541"/>
            <a:ext cx="722678" cy="885034"/>
            <a:chOff x="8211418" y="3419269"/>
            <a:chExt cx="737169" cy="902781"/>
          </a:xfrm>
        </p:grpSpPr>
        <p:sp>
          <p:nvSpPr>
            <p:cNvPr id="121" name="Rectangle 120"/>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India Central</a:t>
              </a:r>
            </a:p>
            <a:p>
              <a:pPr algn="ctr" defTabSz="1218092"/>
              <a:r>
                <a:rPr lang="en-US" sz="784" dirty="0">
                  <a:solidFill>
                    <a:srgbClr val="FFFFFF"/>
                  </a:solidFill>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69520" y="4222091"/>
            <a:ext cx="549144" cy="527467"/>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72100" y="3581913"/>
            <a:ext cx="549144" cy="527467"/>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42444" y="5540736"/>
            <a:ext cx="549144" cy="527467"/>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57635" y="5414868"/>
            <a:ext cx="549144" cy="527467"/>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6428" y="3303899"/>
            <a:ext cx="549144" cy="527467"/>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42881" y="3009087"/>
            <a:ext cx="549144" cy="527467"/>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2045" y="2989737"/>
            <a:ext cx="549144" cy="527467"/>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3302" y="3131750"/>
            <a:ext cx="549144" cy="527467"/>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8916311" y="4489780"/>
            <a:ext cx="425461" cy="1454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640014" y="3849623"/>
            <a:ext cx="344641" cy="26575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028309" y="3272041"/>
            <a:ext cx="822691" cy="29821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452756" y="3399766"/>
            <a:ext cx="410042" cy="6067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541994" y="3003284"/>
            <a:ext cx="320805" cy="25912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721758" y="2875100"/>
            <a:ext cx="168217" cy="40157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0927893" y="5321548"/>
            <a:ext cx="191821" cy="35911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161476" y="5694479"/>
            <a:ext cx="551791" cy="11432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75358" y="2515387"/>
            <a:ext cx="549144" cy="527467"/>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12927" y="2481620"/>
            <a:ext cx="549144" cy="527467"/>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6149930" y="2444197"/>
            <a:ext cx="318895" cy="34202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2"/>
          </p:cNvCxnSpPr>
          <p:nvPr/>
        </p:nvCxnSpPr>
        <p:spPr>
          <a:xfrm>
            <a:off x="5347288" y="2376812"/>
            <a:ext cx="338864" cy="37056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58387" y="3260494"/>
            <a:ext cx="394790" cy="5401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0381" y="3413494"/>
            <a:ext cx="549144" cy="527467"/>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32216" y="2879873"/>
            <a:ext cx="549144" cy="527467"/>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61540" y="2959600"/>
            <a:ext cx="549144" cy="527467"/>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61538" y="3084697"/>
            <a:ext cx="549144" cy="527467"/>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16055" y="5045375"/>
            <a:ext cx="549144" cy="527467"/>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333885" y="3291929"/>
            <a:ext cx="655790" cy="6061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400490" y="2289369"/>
            <a:ext cx="1290404" cy="894478"/>
            <a:chOff x="3468676" y="2334779"/>
            <a:chExt cx="1316279" cy="912414"/>
          </a:xfrm>
        </p:grpSpPr>
        <p:sp>
          <p:nvSpPr>
            <p:cNvPr id="109" name="Rectangle 108"/>
            <p:cNvSpPr/>
            <p:nvPr/>
          </p:nvSpPr>
          <p:spPr bwMode="auto">
            <a:xfrm>
              <a:off x="3950139" y="2334779"/>
              <a:ext cx="834816"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Canada East</a:t>
              </a:r>
            </a:p>
            <a:p>
              <a:pPr algn="ctr" defTabSz="1218092"/>
              <a:r>
                <a:rPr lang="en-US" sz="784" dirty="0">
                  <a:solidFill>
                    <a:srgbClr val="FFFFFF"/>
                  </a:solidFill>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8676" y="2709149"/>
              <a:ext cx="560155" cy="538044"/>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379" y="2707627"/>
              <a:ext cx="622168" cy="275059"/>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909366" y="2236716"/>
            <a:ext cx="919008" cy="1082457"/>
            <a:chOff x="2967704" y="2281069"/>
            <a:chExt cx="937436" cy="1104163"/>
          </a:xfrm>
        </p:grpSpPr>
        <p:sp>
          <p:nvSpPr>
            <p:cNvPr id="108" name="Rectangle 107"/>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Canada Central</a:t>
              </a:r>
            </a:p>
            <a:p>
              <a:pPr algn="ctr" defTabSz="1218092"/>
              <a:r>
                <a:rPr lang="en-US" sz="784" dirty="0">
                  <a:solidFill>
                    <a:srgbClr val="FFFFFF"/>
                  </a:solidFill>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152" name="Straight Connector 151"/>
          <p:cNvCxnSpPr>
            <a:stCxn id="85" idx="2"/>
          </p:cNvCxnSpPr>
          <p:nvPr/>
        </p:nvCxnSpPr>
        <p:spPr>
          <a:xfrm>
            <a:off x="2685785" y="2193106"/>
            <a:ext cx="352552" cy="103692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55097" y="2696668"/>
            <a:ext cx="754269" cy="450633"/>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10839" y="3681674"/>
            <a:ext cx="451416" cy="13754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758568" y="2780300"/>
            <a:ext cx="1142115" cy="36700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333885" y="3354903"/>
            <a:ext cx="937962" cy="34506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3333887" y="3354903"/>
            <a:ext cx="439668" cy="3709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487795" y="5316611"/>
            <a:ext cx="371677" cy="26405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456939" y="3665524"/>
            <a:ext cx="1164881" cy="527467"/>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India West</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5403036" y="1525215"/>
            <a:ext cx="919008" cy="1323358"/>
            <a:chOff x="2967704" y="2281069"/>
            <a:chExt cx="937436" cy="1104163"/>
          </a:xfrm>
        </p:grpSpPr>
        <p:sp>
          <p:nvSpPr>
            <p:cNvPr id="97" name="Rectangle 96"/>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UK</a:t>
              </a:r>
            </a:p>
          </p:txBody>
        </p:sp>
        <p:pic>
          <p:nvPicPr>
            <p:cNvPr id="100" name="Picture 9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01" name="Straight Connector 100"/>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5893060" y="1892326"/>
            <a:ext cx="2006623" cy="1277929"/>
            <a:chOff x="1858280" y="2281069"/>
            <a:chExt cx="2046860" cy="1303555"/>
          </a:xfrm>
        </p:grpSpPr>
        <p:sp>
          <p:nvSpPr>
            <p:cNvPr id="103" name="Rectangle 102"/>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Germany</a:t>
              </a:r>
            </a:p>
          </p:txBody>
        </p:sp>
        <p:pic>
          <p:nvPicPr>
            <p:cNvPr id="105" name="Picture 10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58280" y="3046580"/>
              <a:ext cx="560155" cy="538044"/>
            </a:xfrm>
            <a:prstGeom prst="rect">
              <a:avLst/>
            </a:prstGeom>
            <a:effectLst>
              <a:outerShdw blurRad="63500" sx="102000" sy="102000" algn="ctr" rotWithShape="0">
                <a:prstClr val="black">
                  <a:alpha val="40000"/>
                </a:prstClr>
              </a:outerShdw>
            </a:effectLst>
          </p:spPr>
        </p:pic>
        <p:cxnSp>
          <p:nvCxnSpPr>
            <p:cNvPr id="106" name="Straight Connector 105"/>
            <p:cNvCxnSpPr/>
            <p:nvPr/>
          </p:nvCxnSpPr>
          <p:spPr>
            <a:xfrm flipH="1">
              <a:off x="2138185" y="2617654"/>
              <a:ext cx="1363260" cy="68876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44548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250"/>
                                  </p:stCondLst>
                                  <p:childTnLst>
                                    <p:set>
                                      <p:cBhvr>
                                        <p:cTn id="6" dur="1" fill="hold">
                                          <p:stCondLst>
                                            <p:cond delay="0"/>
                                          </p:stCondLst>
                                        </p:cTn>
                                        <p:tgtEl>
                                          <p:spTgt spid="87"/>
                                        </p:tgtEl>
                                        <p:attrNameLst>
                                          <p:attrName>style.visibility</p:attrName>
                                        </p:attrNameLst>
                                      </p:cBhvr>
                                      <p:to>
                                        <p:strVal val="visible"/>
                                      </p:to>
                                    </p:set>
                                    <p:animEffect transition="in" filter="wipe(right)">
                                      <p:cBhvr>
                                        <p:cTn id="7" dur="500"/>
                                        <p:tgtEl>
                                          <p:spTgt spid="87"/>
                                        </p:tgtEl>
                                      </p:cBhvr>
                                    </p:animEffect>
                                  </p:childTnLst>
                                </p:cTn>
                              </p:par>
                            </p:childTnLst>
                          </p:cTn>
                        </p:par>
                        <p:par>
                          <p:cTn id="8" fill="hold">
                            <p:stCondLst>
                              <p:cond delay="175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2750"/>
                            </p:stCondLst>
                            <p:childTnLst>
                              <p:par>
                                <p:cTn id="17" presetID="22"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par>
                          <p:cTn id="20" fill="hold">
                            <p:stCondLst>
                              <p:cond delay="325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3750"/>
                            </p:stCondLst>
                            <p:childTnLst>
                              <p:par>
                                <p:cTn id="25" presetID="22" presetClass="entr" presetSubtype="4" fill="hold"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wipe(down)">
                                      <p:cBhvr>
                                        <p:cTn id="27" dur="500"/>
                                        <p:tgtEl>
                                          <p:spTgt spid="95"/>
                                        </p:tgtEl>
                                      </p:cBhvr>
                                    </p:animEffect>
                                  </p:childTnLst>
                                </p:cTn>
                              </p:par>
                            </p:childTnLst>
                          </p:cTn>
                        </p:par>
                        <p:par>
                          <p:cTn id="28" fill="hold">
                            <p:stCondLst>
                              <p:cond delay="4250"/>
                            </p:stCondLst>
                            <p:childTnLst>
                              <p:par>
                                <p:cTn id="29" presetID="22" presetClass="entr" presetSubtype="4" fill="hold" nodeType="after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wipe(down)">
                                      <p:cBhvr>
                                        <p:cTn id="3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02529" y="2905576"/>
            <a:ext cx="1139952" cy="113995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869" y="975"/>
            <a:ext cx="4302228" cy="685605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4975628" y="-48507051"/>
          <a:ext cx="7215508" cy="56092844"/>
        </p:xfrm>
        <a:graphic>
          <a:graphicData uri="http://schemas.openxmlformats.org/drawingml/2006/table">
            <a:tbl>
              <a:tblPr/>
              <a:tblGrid>
                <a:gridCol w="7215508">
                  <a:extLst>
                    <a:ext uri="{9D8B030D-6E8A-4147-A177-3AD203B41FA5}">
                      <a16:colId xmlns:a16="http://schemas.microsoft.com/office/drawing/2014/main" val="1075190229"/>
                    </a:ext>
                  </a:extLst>
                </a:gridCol>
              </a:tblGrid>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59">
                    <a:lnL>
                      <a:noFill/>
                    </a:lnL>
                    <a:lnR>
                      <a:noFill/>
                    </a:lnR>
                    <a:lnT>
                      <a:noFill/>
                    </a:lnT>
                    <a:lnB>
                      <a:noFill/>
                    </a:lnB>
                  </a:tcPr>
                </a:tc>
                <a:extLst>
                  <a:ext uri="{0D108BD9-81ED-4DB2-BD59-A6C34878D82A}">
                    <a16:rowId xmlns:a16="http://schemas.microsoft.com/office/drawing/2014/main" val="369021685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79259">
                    <a:lnL>
                      <a:noFill/>
                    </a:lnL>
                    <a:lnR>
                      <a:noFill/>
                    </a:lnR>
                    <a:lnT>
                      <a:noFill/>
                    </a:lnT>
                    <a:lnB>
                      <a:noFill/>
                    </a:lnB>
                  </a:tcPr>
                </a:tc>
                <a:extLst>
                  <a:ext uri="{0D108BD9-81ED-4DB2-BD59-A6C34878D82A}">
                    <a16:rowId xmlns:a16="http://schemas.microsoft.com/office/drawing/2014/main" val="207610893"/>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79259">
                    <a:lnL>
                      <a:noFill/>
                    </a:lnL>
                    <a:lnR>
                      <a:noFill/>
                    </a:lnR>
                    <a:lnT>
                      <a:noFill/>
                    </a:lnT>
                    <a:lnB>
                      <a:noFill/>
                    </a:lnB>
                  </a:tcPr>
                </a:tc>
                <a:extLst>
                  <a:ext uri="{0D108BD9-81ED-4DB2-BD59-A6C34878D82A}">
                    <a16:rowId xmlns:a16="http://schemas.microsoft.com/office/drawing/2014/main" val="225434435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79259">
                    <a:lnL>
                      <a:noFill/>
                    </a:lnL>
                    <a:lnR>
                      <a:noFill/>
                    </a:lnR>
                    <a:lnT>
                      <a:noFill/>
                    </a:lnT>
                    <a:lnB>
                      <a:noFill/>
                    </a:lnB>
                  </a:tcPr>
                </a:tc>
                <a:extLst>
                  <a:ext uri="{0D108BD9-81ED-4DB2-BD59-A6C34878D82A}">
                    <a16:rowId xmlns:a16="http://schemas.microsoft.com/office/drawing/2014/main" val="260792523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79259">
                    <a:lnL>
                      <a:noFill/>
                    </a:lnL>
                    <a:lnR>
                      <a:noFill/>
                    </a:lnR>
                    <a:lnT>
                      <a:noFill/>
                    </a:lnT>
                    <a:lnB>
                      <a:noFill/>
                    </a:lnB>
                  </a:tcPr>
                </a:tc>
                <a:extLst>
                  <a:ext uri="{0D108BD9-81ED-4DB2-BD59-A6C34878D82A}">
                    <a16:rowId xmlns:a16="http://schemas.microsoft.com/office/drawing/2014/main" val="306710287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79259">
                    <a:lnL>
                      <a:noFill/>
                    </a:lnL>
                    <a:lnR>
                      <a:noFill/>
                    </a:lnR>
                    <a:lnT>
                      <a:noFill/>
                    </a:lnT>
                    <a:lnB>
                      <a:noFill/>
                    </a:lnB>
                  </a:tcPr>
                </a:tc>
                <a:extLst>
                  <a:ext uri="{0D108BD9-81ED-4DB2-BD59-A6C34878D82A}">
                    <a16:rowId xmlns:a16="http://schemas.microsoft.com/office/drawing/2014/main" val="156887356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79259">
                    <a:lnL>
                      <a:noFill/>
                    </a:lnL>
                    <a:lnR>
                      <a:noFill/>
                    </a:lnR>
                    <a:lnT>
                      <a:noFill/>
                    </a:lnT>
                    <a:lnB>
                      <a:noFill/>
                    </a:lnB>
                  </a:tcPr>
                </a:tc>
                <a:extLst>
                  <a:ext uri="{0D108BD9-81ED-4DB2-BD59-A6C34878D82A}">
                    <a16:rowId xmlns:a16="http://schemas.microsoft.com/office/drawing/2014/main" val="309320623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79259">
                    <a:lnL>
                      <a:noFill/>
                    </a:lnL>
                    <a:lnR>
                      <a:noFill/>
                    </a:lnR>
                    <a:lnT>
                      <a:noFill/>
                    </a:lnT>
                    <a:lnB>
                      <a:noFill/>
                    </a:lnB>
                  </a:tcPr>
                </a:tc>
                <a:extLst>
                  <a:ext uri="{0D108BD9-81ED-4DB2-BD59-A6C34878D82A}">
                    <a16:rowId xmlns:a16="http://schemas.microsoft.com/office/drawing/2014/main" val="74575224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79259">
                    <a:lnL>
                      <a:noFill/>
                    </a:lnL>
                    <a:lnR>
                      <a:noFill/>
                    </a:lnR>
                    <a:lnT>
                      <a:noFill/>
                    </a:lnT>
                    <a:lnB>
                      <a:noFill/>
                    </a:lnB>
                  </a:tcPr>
                </a:tc>
                <a:extLst>
                  <a:ext uri="{0D108BD9-81ED-4DB2-BD59-A6C34878D82A}">
                    <a16:rowId xmlns:a16="http://schemas.microsoft.com/office/drawing/2014/main" val="236137786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79259">
                    <a:lnL>
                      <a:noFill/>
                    </a:lnL>
                    <a:lnR>
                      <a:noFill/>
                    </a:lnR>
                    <a:lnT>
                      <a:noFill/>
                    </a:lnT>
                    <a:lnB>
                      <a:noFill/>
                    </a:lnB>
                  </a:tcPr>
                </a:tc>
                <a:extLst>
                  <a:ext uri="{0D108BD9-81ED-4DB2-BD59-A6C34878D82A}">
                    <a16:rowId xmlns:a16="http://schemas.microsoft.com/office/drawing/2014/main" val="6046463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79259">
                    <a:lnL>
                      <a:noFill/>
                    </a:lnL>
                    <a:lnR>
                      <a:noFill/>
                    </a:lnR>
                    <a:lnT>
                      <a:noFill/>
                    </a:lnT>
                    <a:lnB>
                      <a:noFill/>
                    </a:lnB>
                  </a:tcPr>
                </a:tc>
                <a:extLst>
                  <a:ext uri="{0D108BD9-81ED-4DB2-BD59-A6C34878D82A}">
                    <a16:rowId xmlns:a16="http://schemas.microsoft.com/office/drawing/2014/main" val="285574281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79259">
                    <a:lnL>
                      <a:noFill/>
                    </a:lnL>
                    <a:lnR>
                      <a:noFill/>
                    </a:lnR>
                    <a:lnT>
                      <a:noFill/>
                    </a:lnT>
                    <a:lnB>
                      <a:noFill/>
                    </a:lnB>
                  </a:tcPr>
                </a:tc>
                <a:extLst>
                  <a:ext uri="{0D108BD9-81ED-4DB2-BD59-A6C34878D82A}">
                    <a16:rowId xmlns:a16="http://schemas.microsoft.com/office/drawing/2014/main" val="118008672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79259">
                    <a:lnL>
                      <a:noFill/>
                    </a:lnL>
                    <a:lnR>
                      <a:noFill/>
                    </a:lnR>
                    <a:lnT>
                      <a:noFill/>
                    </a:lnT>
                    <a:lnB>
                      <a:noFill/>
                    </a:lnB>
                  </a:tcPr>
                </a:tc>
                <a:extLst>
                  <a:ext uri="{0D108BD9-81ED-4DB2-BD59-A6C34878D82A}">
                    <a16:rowId xmlns:a16="http://schemas.microsoft.com/office/drawing/2014/main" val="312588191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79259">
                    <a:lnL>
                      <a:noFill/>
                    </a:lnL>
                    <a:lnR>
                      <a:noFill/>
                    </a:lnR>
                    <a:lnT>
                      <a:noFill/>
                    </a:lnT>
                    <a:lnB>
                      <a:noFill/>
                    </a:lnB>
                  </a:tcPr>
                </a:tc>
                <a:extLst>
                  <a:ext uri="{0D108BD9-81ED-4DB2-BD59-A6C34878D82A}">
                    <a16:rowId xmlns:a16="http://schemas.microsoft.com/office/drawing/2014/main" val="262174363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79259">
                    <a:lnL>
                      <a:noFill/>
                    </a:lnL>
                    <a:lnR>
                      <a:noFill/>
                    </a:lnR>
                    <a:lnT>
                      <a:noFill/>
                    </a:lnT>
                    <a:lnB>
                      <a:noFill/>
                    </a:lnB>
                  </a:tcPr>
                </a:tc>
                <a:extLst>
                  <a:ext uri="{0D108BD9-81ED-4DB2-BD59-A6C34878D82A}">
                    <a16:rowId xmlns:a16="http://schemas.microsoft.com/office/drawing/2014/main" val="52403889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79259">
                    <a:lnL>
                      <a:noFill/>
                    </a:lnL>
                    <a:lnR>
                      <a:noFill/>
                    </a:lnR>
                    <a:lnT>
                      <a:noFill/>
                    </a:lnT>
                    <a:lnB>
                      <a:noFill/>
                    </a:lnB>
                  </a:tcPr>
                </a:tc>
                <a:extLst>
                  <a:ext uri="{0D108BD9-81ED-4DB2-BD59-A6C34878D82A}">
                    <a16:rowId xmlns:a16="http://schemas.microsoft.com/office/drawing/2014/main" val="347061320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79259">
                    <a:lnL>
                      <a:noFill/>
                    </a:lnL>
                    <a:lnR>
                      <a:noFill/>
                    </a:lnR>
                    <a:lnT>
                      <a:noFill/>
                    </a:lnT>
                    <a:lnB>
                      <a:noFill/>
                    </a:lnB>
                  </a:tcPr>
                </a:tc>
                <a:extLst>
                  <a:ext uri="{0D108BD9-81ED-4DB2-BD59-A6C34878D82A}">
                    <a16:rowId xmlns:a16="http://schemas.microsoft.com/office/drawing/2014/main" val="305011708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79259">
                    <a:lnL>
                      <a:noFill/>
                    </a:lnL>
                    <a:lnR>
                      <a:noFill/>
                    </a:lnR>
                    <a:lnT>
                      <a:noFill/>
                    </a:lnT>
                    <a:lnB>
                      <a:noFill/>
                    </a:lnB>
                  </a:tcPr>
                </a:tc>
                <a:extLst>
                  <a:ext uri="{0D108BD9-81ED-4DB2-BD59-A6C34878D82A}">
                    <a16:rowId xmlns:a16="http://schemas.microsoft.com/office/drawing/2014/main" val="188851639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79259">
                    <a:lnL>
                      <a:noFill/>
                    </a:lnL>
                    <a:lnR>
                      <a:noFill/>
                    </a:lnR>
                    <a:lnT>
                      <a:noFill/>
                    </a:lnT>
                    <a:lnB>
                      <a:noFill/>
                    </a:lnB>
                  </a:tcPr>
                </a:tc>
                <a:extLst>
                  <a:ext uri="{0D108BD9-81ED-4DB2-BD59-A6C34878D82A}">
                    <a16:rowId xmlns:a16="http://schemas.microsoft.com/office/drawing/2014/main" val="399913837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79259">
                    <a:lnL>
                      <a:noFill/>
                    </a:lnL>
                    <a:lnR>
                      <a:noFill/>
                    </a:lnR>
                    <a:lnT>
                      <a:noFill/>
                    </a:lnT>
                    <a:lnB>
                      <a:noFill/>
                    </a:lnB>
                  </a:tcPr>
                </a:tc>
                <a:extLst>
                  <a:ext uri="{0D108BD9-81ED-4DB2-BD59-A6C34878D82A}">
                    <a16:rowId xmlns:a16="http://schemas.microsoft.com/office/drawing/2014/main" val="55902130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79259">
                    <a:lnL>
                      <a:noFill/>
                    </a:lnL>
                    <a:lnR>
                      <a:noFill/>
                    </a:lnR>
                    <a:lnT>
                      <a:noFill/>
                    </a:lnT>
                    <a:lnB>
                      <a:noFill/>
                    </a:lnB>
                  </a:tcPr>
                </a:tc>
                <a:extLst>
                  <a:ext uri="{0D108BD9-81ED-4DB2-BD59-A6C34878D82A}">
                    <a16:rowId xmlns:a16="http://schemas.microsoft.com/office/drawing/2014/main" val="77651219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79259">
                    <a:lnL>
                      <a:noFill/>
                    </a:lnL>
                    <a:lnR>
                      <a:noFill/>
                    </a:lnR>
                    <a:lnT>
                      <a:noFill/>
                    </a:lnT>
                    <a:lnB>
                      <a:noFill/>
                    </a:lnB>
                  </a:tcPr>
                </a:tc>
                <a:extLst>
                  <a:ext uri="{0D108BD9-81ED-4DB2-BD59-A6C34878D82A}">
                    <a16:rowId xmlns:a16="http://schemas.microsoft.com/office/drawing/2014/main" val="38804490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79259">
                    <a:lnL>
                      <a:noFill/>
                    </a:lnL>
                    <a:lnR>
                      <a:noFill/>
                    </a:lnR>
                    <a:lnT>
                      <a:noFill/>
                    </a:lnT>
                    <a:lnB>
                      <a:noFill/>
                    </a:lnB>
                  </a:tcPr>
                </a:tc>
                <a:extLst>
                  <a:ext uri="{0D108BD9-81ED-4DB2-BD59-A6C34878D82A}">
                    <a16:rowId xmlns:a16="http://schemas.microsoft.com/office/drawing/2014/main" val="412904395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79259">
                    <a:lnL>
                      <a:noFill/>
                    </a:lnL>
                    <a:lnR>
                      <a:noFill/>
                    </a:lnR>
                    <a:lnT>
                      <a:noFill/>
                    </a:lnT>
                    <a:lnB>
                      <a:noFill/>
                    </a:lnB>
                  </a:tcPr>
                </a:tc>
                <a:extLst>
                  <a:ext uri="{0D108BD9-81ED-4DB2-BD59-A6C34878D82A}">
                    <a16:rowId xmlns:a16="http://schemas.microsoft.com/office/drawing/2014/main" val="179642918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79259">
                    <a:lnL>
                      <a:noFill/>
                    </a:lnL>
                    <a:lnR>
                      <a:noFill/>
                    </a:lnR>
                    <a:lnT>
                      <a:noFill/>
                    </a:lnT>
                    <a:lnB>
                      <a:noFill/>
                    </a:lnB>
                  </a:tcPr>
                </a:tc>
                <a:extLst>
                  <a:ext uri="{0D108BD9-81ED-4DB2-BD59-A6C34878D82A}">
                    <a16:rowId xmlns:a16="http://schemas.microsoft.com/office/drawing/2014/main" val="394230297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79259">
                    <a:lnL>
                      <a:noFill/>
                    </a:lnL>
                    <a:lnR>
                      <a:noFill/>
                    </a:lnR>
                    <a:lnT>
                      <a:noFill/>
                    </a:lnT>
                    <a:lnB>
                      <a:noFill/>
                    </a:lnB>
                  </a:tcPr>
                </a:tc>
                <a:extLst>
                  <a:ext uri="{0D108BD9-81ED-4DB2-BD59-A6C34878D82A}">
                    <a16:rowId xmlns:a16="http://schemas.microsoft.com/office/drawing/2014/main" val="293677287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79259">
                    <a:lnL>
                      <a:noFill/>
                    </a:lnL>
                    <a:lnR>
                      <a:noFill/>
                    </a:lnR>
                    <a:lnT>
                      <a:noFill/>
                    </a:lnT>
                    <a:lnB>
                      <a:noFill/>
                    </a:lnB>
                  </a:tcPr>
                </a:tc>
                <a:extLst>
                  <a:ext uri="{0D108BD9-81ED-4DB2-BD59-A6C34878D82A}">
                    <a16:rowId xmlns:a16="http://schemas.microsoft.com/office/drawing/2014/main" val="50981323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79259">
                    <a:lnL>
                      <a:noFill/>
                    </a:lnL>
                    <a:lnR>
                      <a:noFill/>
                    </a:lnR>
                    <a:lnT>
                      <a:noFill/>
                    </a:lnT>
                    <a:lnB>
                      <a:noFill/>
                    </a:lnB>
                  </a:tcPr>
                </a:tc>
                <a:extLst>
                  <a:ext uri="{0D108BD9-81ED-4DB2-BD59-A6C34878D82A}">
                    <a16:rowId xmlns:a16="http://schemas.microsoft.com/office/drawing/2014/main" val="251041159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79259">
                    <a:lnL>
                      <a:noFill/>
                    </a:lnL>
                    <a:lnR>
                      <a:noFill/>
                    </a:lnR>
                    <a:lnT>
                      <a:noFill/>
                    </a:lnT>
                    <a:lnB>
                      <a:noFill/>
                    </a:lnB>
                  </a:tcPr>
                </a:tc>
                <a:extLst>
                  <a:ext uri="{0D108BD9-81ED-4DB2-BD59-A6C34878D82A}">
                    <a16:rowId xmlns:a16="http://schemas.microsoft.com/office/drawing/2014/main" val="12146514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79259">
                    <a:lnL>
                      <a:noFill/>
                    </a:lnL>
                    <a:lnR>
                      <a:noFill/>
                    </a:lnR>
                    <a:lnT>
                      <a:noFill/>
                    </a:lnT>
                    <a:lnB>
                      <a:noFill/>
                    </a:lnB>
                  </a:tcPr>
                </a:tc>
                <a:extLst>
                  <a:ext uri="{0D108BD9-81ED-4DB2-BD59-A6C34878D82A}">
                    <a16:rowId xmlns:a16="http://schemas.microsoft.com/office/drawing/2014/main" val="218382876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79259">
                    <a:lnL>
                      <a:noFill/>
                    </a:lnL>
                    <a:lnR>
                      <a:noFill/>
                    </a:lnR>
                    <a:lnT>
                      <a:noFill/>
                    </a:lnT>
                    <a:lnB>
                      <a:noFill/>
                    </a:lnB>
                  </a:tcPr>
                </a:tc>
                <a:extLst>
                  <a:ext uri="{0D108BD9-81ED-4DB2-BD59-A6C34878D82A}">
                    <a16:rowId xmlns:a16="http://schemas.microsoft.com/office/drawing/2014/main" val="241181833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79259">
                    <a:lnL>
                      <a:noFill/>
                    </a:lnL>
                    <a:lnR>
                      <a:noFill/>
                    </a:lnR>
                    <a:lnT>
                      <a:noFill/>
                    </a:lnT>
                    <a:lnB>
                      <a:noFill/>
                    </a:lnB>
                  </a:tcPr>
                </a:tc>
                <a:extLst>
                  <a:ext uri="{0D108BD9-81ED-4DB2-BD59-A6C34878D82A}">
                    <a16:rowId xmlns:a16="http://schemas.microsoft.com/office/drawing/2014/main" val="258466476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79259">
                    <a:lnL>
                      <a:noFill/>
                    </a:lnL>
                    <a:lnR>
                      <a:noFill/>
                    </a:lnR>
                    <a:lnT>
                      <a:noFill/>
                    </a:lnT>
                    <a:lnB>
                      <a:noFill/>
                    </a:lnB>
                  </a:tcPr>
                </a:tc>
                <a:extLst>
                  <a:ext uri="{0D108BD9-81ED-4DB2-BD59-A6C34878D82A}">
                    <a16:rowId xmlns:a16="http://schemas.microsoft.com/office/drawing/2014/main" val="70778567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79259">
                    <a:lnL>
                      <a:noFill/>
                    </a:lnL>
                    <a:lnR>
                      <a:noFill/>
                    </a:lnR>
                    <a:lnT>
                      <a:noFill/>
                    </a:lnT>
                    <a:lnB>
                      <a:noFill/>
                    </a:lnB>
                  </a:tcPr>
                </a:tc>
                <a:extLst>
                  <a:ext uri="{0D108BD9-81ED-4DB2-BD59-A6C34878D82A}">
                    <a16:rowId xmlns:a16="http://schemas.microsoft.com/office/drawing/2014/main" val="323753880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79259">
                    <a:lnL>
                      <a:noFill/>
                    </a:lnL>
                    <a:lnR>
                      <a:noFill/>
                    </a:lnR>
                    <a:lnT>
                      <a:noFill/>
                    </a:lnT>
                    <a:lnB>
                      <a:noFill/>
                    </a:lnB>
                  </a:tcPr>
                </a:tc>
                <a:extLst>
                  <a:ext uri="{0D108BD9-81ED-4DB2-BD59-A6C34878D82A}">
                    <a16:rowId xmlns:a16="http://schemas.microsoft.com/office/drawing/2014/main" val="100551809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79259">
                    <a:lnL>
                      <a:noFill/>
                    </a:lnL>
                    <a:lnR>
                      <a:noFill/>
                    </a:lnR>
                    <a:lnT>
                      <a:noFill/>
                    </a:lnT>
                    <a:lnB>
                      <a:noFill/>
                    </a:lnB>
                  </a:tcPr>
                </a:tc>
                <a:extLst>
                  <a:ext uri="{0D108BD9-81ED-4DB2-BD59-A6C34878D82A}">
                    <a16:rowId xmlns:a16="http://schemas.microsoft.com/office/drawing/2014/main" val="357035653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79259">
                    <a:lnL>
                      <a:noFill/>
                    </a:lnL>
                    <a:lnR>
                      <a:noFill/>
                    </a:lnR>
                    <a:lnT>
                      <a:noFill/>
                    </a:lnT>
                    <a:lnB>
                      <a:noFill/>
                    </a:lnB>
                  </a:tcPr>
                </a:tc>
                <a:extLst>
                  <a:ext uri="{0D108BD9-81ED-4DB2-BD59-A6C34878D82A}">
                    <a16:rowId xmlns:a16="http://schemas.microsoft.com/office/drawing/2014/main" val="2616175444"/>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79259">
                    <a:lnL>
                      <a:noFill/>
                    </a:lnL>
                    <a:lnR>
                      <a:noFill/>
                    </a:lnR>
                    <a:lnT>
                      <a:noFill/>
                    </a:lnT>
                    <a:lnB>
                      <a:noFill/>
                    </a:lnB>
                  </a:tcPr>
                </a:tc>
                <a:extLst>
                  <a:ext uri="{0D108BD9-81ED-4DB2-BD59-A6C34878D82A}">
                    <a16:rowId xmlns:a16="http://schemas.microsoft.com/office/drawing/2014/main" val="35266305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79259">
                    <a:lnL>
                      <a:noFill/>
                    </a:lnL>
                    <a:lnR>
                      <a:noFill/>
                    </a:lnR>
                    <a:lnT>
                      <a:noFill/>
                    </a:lnT>
                    <a:lnB>
                      <a:noFill/>
                    </a:lnB>
                  </a:tcPr>
                </a:tc>
                <a:extLst>
                  <a:ext uri="{0D108BD9-81ED-4DB2-BD59-A6C34878D82A}">
                    <a16:rowId xmlns:a16="http://schemas.microsoft.com/office/drawing/2014/main" val="201956781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79259">
                    <a:lnL>
                      <a:noFill/>
                    </a:lnL>
                    <a:lnR>
                      <a:noFill/>
                    </a:lnR>
                    <a:lnT>
                      <a:noFill/>
                    </a:lnT>
                    <a:lnB>
                      <a:noFill/>
                    </a:lnB>
                  </a:tcPr>
                </a:tc>
                <a:extLst>
                  <a:ext uri="{0D108BD9-81ED-4DB2-BD59-A6C34878D82A}">
                    <a16:rowId xmlns:a16="http://schemas.microsoft.com/office/drawing/2014/main" val="19492337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79259">
                    <a:lnL>
                      <a:noFill/>
                    </a:lnL>
                    <a:lnR>
                      <a:noFill/>
                    </a:lnR>
                    <a:lnT>
                      <a:noFill/>
                    </a:lnT>
                    <a:lnB>
                      <a:noFill/>
                    </a:lnB>
                  </a:tcPr>
                </a:tc>
                <a:extLst>
                  <a:ext uri="{0D108BD9-81ED-4DB2-BD59-A6C34878D82A}">
                    <a16:rowId xmlns:a16="http://schemas.microsoft.com/office/drawing/2014/main" val="140324891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79259">
                    <a:lnL>
                      <a:noFill/>
                    </a:lnL>
                    <a:lnR>
                      <a:noFill/>
                    </a:lnR>
                    <a:lnT>
                      <a:noFill/>
                    </a:lnT>
                    <a:lnB>
                      <a:noFill/>
                    </a:lnB>
                  </a:tcPr>
                </a:tc>
                <a:extLst>
                  <a:ext uri="{0D108BD9-81ED-4DB2-BD59-A6C34878D82A}">
                    <a16:rowId xmlns:a16="http://schemas.microsoft.com/office/drawing/2014/main" val="766608160"/>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79259">
                    <a:lnL>
                      <a:noFill/>
                    </a:lnL>
                    <a:lnR>
                      <a:noFill/>
                    </a:lnR>
                    <a:lnT>
                      <a:noFill/>
                    </a:lnT>
                    <a:lnB>
                      <a:noFill/>
                    </a:lnB>
                  </a:tcPr>
                </a:tc>
                <a:extLst>
                  <a:ext uri="{0D108BD9-81ED-4DB2-BD59-A6C34878D82A}">
                    <a16:rowId xmlns:a16="http://schemas.microsoft.com/office/drawing/2014/main" val="154787292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79259">
                    <a:lnL>
                      <a:noFill/>
                    </a:lnL>
                    <a:lnR>
                      <a:noFill/>
                    </a:lnR>
                    <a:lnT>
                      <a:noFill/>
                    </a:lnT>
                    <a:lnB>
                      <a:noFill/>
                    </a:lnB>
                  </a:tcPr>
                </a:tc>
                <a:extLst>
                  <a:ext uri="{0D108BD9-81ED-4DB2-BD59-A6C34878D82A}">
                    <a16:rowId xmlns:a16="http://schemas.microsoft.com/office/drawing/2014/main" val="219421554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79259">
                    <a:lnL>
                      <a:noFill/>
                    </a:lnL>
                    <a:lnR>
                      <a:noFill/>
                    </a:lnR>
                    <a:lnT>
                      <a:noFill/>
                    </a:lnT>
                    <a:lnB>
                      <a:noFill/>
                    </a:lnB>
                  </a:tcPr>
                </a:tc>
                <a:extLst>
                  <a:ext uri="{0D108BD9-81ED-4DB2-BD59-A6C34878D82A}">
                    <a16:rowId xmlns:a16="http://schemas.microsoft.com/office/drawing/2014/main" val="109982369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79259">
                    <a:lnL>
                      <a:noFill/>
                    </a:lnL>
                    <a:lnR>
                      <a:noFill/>
                    </a:lnR>
                    <a:lnT>
                      <a:noFill/>
                    </a:lnT>
                    <a:lnB>
                      <a:noFill/>
                    </a:lnB>
                  </a:tcPr>
                </a:tc>
                <a:extLst>
                  <a:ext uri="{0D108BD9-81ED-4DB2-BD59-A6C34878D82A}">
                    <a16:rowId xmlns:a16="http://schemas.microsoft.com/office/drawing/2014/main" val="57832444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79259">
                    <a:lnL>
                      <a:noFill/>
                    </a:lnL>
                    <a:lnR>
                      <a:noFill/>
                    </a:lnR>
                    <a:lnT>
                      <a:noFill/>
                    </a:lnT>
                    <a:lnB>
                      <a:noFill/>
                    </a:lnB>
                  </a:tcPr>
                </a:tc>
                <a:extLst>
                  <a:ext uri="{0D108BD9-81ED-4DB2-BD59-A6C34878D82A}">
                    <a16:rowId xmlns:a16="http://schemas.microsoft.com/office/drawing/2014/main" val="1303947148"/>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79259">
                    <a:lnL>
                      <a:noFill/>
                    </a:lnL>
                    <a:lnR>
                      <a:noFill/>
                    </a:lnR>
                    <a:lnT>
                      <a:noFill/>
                    </a:lnT>
                    <a:lnB>
                      <a:noFill/>
                    </a:lnB>
                  </a:tcPr>
                </a:tc>
                <a:extLst>
                  <a:ext uri="{0D108BD9-81ED-4DB2-BD59-A6C34878D82A}">
                    <a16:rowId xmlns:a16="http://schemas.microsoft.com/office/drawing/2014/main" val="77978728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79259">
                    <a:lnL>
                      <a:noFill/>
                    </a:lnL>
                    <a:lnR>
                      <a:noFill/>
                    </a:lnR>
                    <a:lnT>
                      <a:noFill/>
                    </a:lnT>
                    <a:lnB>
                      <a:noFill/>
                    </a:lnB>
                  </a:tcPr>
                </a:tc>
                <a:extLst>
                  <a:ext uri="{0D108BD9-81ED-4DB2-BD59-A6C34878D82A}">
                    <a16:rowId xmlns:a16="http://schemas.microsoft.com/office/drawing/2014/main" val="38650842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79259">
                    <a:lnL>
                      <a:noFill/>
                    </a:lnL>
                    <a:lnR>
                      <a:noFill/>
                    </a:lnR>
                    <a:lnT>
                      <a:noFill/>
                    </a:lnT>
                    <a:lnB>
                      <a:noFill/>
                    </a:lnB>
                  </a:tcPr>
                </a:tc>
                <a:extLst>
                  <a:ext uri="{0D108BD9-81ED-4DB2-BD59-A6C34878D82A}">
                    <a16:rowId xmlns:a16="http://schemas.microsoft.com/office/drawing/2014/main" val="227115162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79259">
                    <a:lnL>
                      <a:noFill/>
                    </a:lnL>
                    <a:lnR>
                      <a:noFill/>
                    </a:lnR>
                    <a:lnT>
                      <a:noFill/>
                    </a:lnT>
                    <a:lnB>
                      <a:noFill/>
                    </a:lnB>
                  </a:tcPr>
                </a:tc>
                <a:extLst>
                  <a:ext uri="{0D108BD9-81ED-4DB2-BD59-A6C34878D82A}">
                    <a16:rowId xmlns:a16="http://schemas.microsoft.com/office/drawing/2014/main" val="257447707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79259">
                    <a:lnL>
                      <a:noFill/>
                    </a:lnL>
                    <a:lnR>
                      <a:noFill/>
                    </a:lnR>
                    <a:lnT>
                      <a:noFill/>
                    </a:lnT>
                    <a:lnB>
                      <a:noFill/>
                    </a:lnB>
                  </a:tcPr>
                </a:tc>
                <a:extLst>
                  <a:ext uri="{0D108BD9-81ED-4DB2-BD59-A6C34878D82A}">
                    <a16:rowId xmlns:a16="http://schemas.microsoft.com/office/drawing/2014/main" val="190733246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79259">
                    <a:lnL>
                      <a:noFill/>
                    </a:lnL>
                    <a:lnR>
                      <a:noFill/>
                    </a:lnR>
                    <a:lnT>
                      <a:noFill/>
                    </a:lnT>
                    <a:lnB>
                      <a:noFill/>
                    </a:lnB>
                  </a:tcPr>
                </a:tc>
                <a:extLst>
                  <a:ext uri="{0D108BD9-81ED-4DB2-BD59-A6C34878D82A}">
                    <a16:rowId xmlns:a16="http://schemas.microsoft.com/office/drawing/2014/main" val="103058457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79259">
                    <a:lnL>
                      <a:noFill/>
                    </a:lnL>
                    <a:lnR>
                      <a:noFill/>
                    </a:lnR>
                    <a:lnT>
                      <a:noFill/>
                    </a:lnT>
                    <a:lnB>
                      <a:noFill/>
                    </a:lnB>
                  </a:tcPr>
                </a:tc>
                <a:extLst>
                  <a:ext uri="{0D108BD9-81ED-4DB2-BD59-A6C34878D82A}">
                    <a16:rowId xmlns:a16="http://schemas.microsoft.com/office/drawing/2014/main" val="372630879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79259">
                    <a:lnL>
                      <a:noFill/>
                    </a:lnL>
                    <a:lnR>
                      <a:noFill/>
                    </a:lnR>
                    <a:lnT>
                      <a:noFill/>
                    </a:lnT>
                    <a:lnB>
                      <a:noFill/>
                    </a:lnB>
                  </a:tcPr>
                </a:tc>
                <a:extLst>
                  <a:ext uri="{0D108BD9-81ED-4DB2-BD59-A6C34878D82A}">
                    <a16:rowId xmlns:a16="http://schemas.microsoft.com/office/drawing/2014/main" val="318783375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79259">
                    <a:lnL>
                      <a:noFill/>
                    </a:lnL>
                    <a:lnR>
                      <a:noFill/>
                    </a:lnR>
                    <a:lnT>
                      <a:noFill/>
                    </a:lnT>
                    <a:lnB>
                      <a:noFill/>
                    </a:lnB>
                  </a:tcPr>
                </a:tc>
                <a:extLst>
                  <a:ext uri="{0D108BD9-81ED-4DB2-BD59-A6C34878D82A}">
                    <a16:rowId xmlns:a16="http://schemas.microsoft.com/office/drawing/2014/main" val="282110557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79259">
                    <a:lnL>
                      <a:noFill/>
                    </a:lnL>
                    <a:lnR>
                      <a:noFill/>
                    </a:lnR>
                    <a:lnT>
                      <a:noFill/>
                    </a:lnT>
                    <a:lnB>
                      <a:noFill/>
                    </a:lnB>
                  </a:tcPr>
                </a:tc>
                <a:extLst>
                  <a:ext uri="{0D108BD9-81ED-4DB2-BD59-A6C34878D82A}">
                    <a16:rowId xmlns:a16="http://schemas.microsoft.com/office/drawing/2014/main" val="118500922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79259">
                    <a:lnL>
                      <a:noFill/>
                    </a:lnL>
                    <a:lnR>
                      <a:noFill/>
                    </a:lnR>
                    <a:lnT>
                      <a:noFill/>
                    </a:lnT>
                    <a:lnB>
                      <a:noFill/>
                    </a:lnB>
                  </a:tcPr>
                </a:tc>
                <a:extLst>
                  <a:ext uri="{0D108BD9-81ED-4DB2-BD59-A6C34878D82A}">
                    <a16:rowId xmlns:a16="http://schemas.microsoft.com/office/drawing/2014/main" val="3284757338"/>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79259">
                    <a:lnL>
                      <a:noFill/>
                    </a:lnL>
                    <a:lnR>
                      <a:noFill/>
                    </a:lnR>
                    <a:lnT>
                      <a:noFill/>
                    </a:lnT>
                    <a:lnB>
                      <a:noFill/>
                    </a:lnB>
                  </a:tcPr>
                </a:tc>
                <a:extLst>
                  <a:ext uri="{0D108BD9-81ED-4DB2-BD59-A6C34878D82A}">
                    <a16:rowId xmlns:a16="http://schemas.microsoft.com/office/drawing/2014/main" val="150772316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79259">
                    <a:lnL>
                      <a:noFill/>
                    </a:lnL>
                    <a:lnR>
                      <a:noFill/>
                    </a:lnR>
                    <a:lnT>
                      <a:noFill/>
                    </a:lnT>
                    <a:lnB>
                      <a:noFill/>
                    </a:lnB>
                  </a:tcPr>
                </a:tc>
                <a:extLst>
                  <a:ext uri="{0D108BD9-81ED-4DB2-BD59-A6C34878D82A}">
                    <a16:rowId xmlns:a16="http://schemas.microsoft.com/office/drawing/2014/main" val="59328964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79259">
                    <a:lnL>
                      <a:noFill/>
                    </a:lnL>
                    <a:lnR>
                      <a:noFill/>
                    </a:lnR>
                    <a:lnT>
                      <a:noFill/>
                    </a:lnT>
                    <a:lnB>
                      <a:noFill/>
                    </a:lnB>
                  </a:tcPr>
                </a:tc>
                <a:extLst>
                  <a:ext uri="{0D108BD9-81ED-4DB2-BD59-A6C34878D82A}">
                    <a16:rowId xmlns:a16="http://schemas.microsoft.com/office/drawing/2014/main" val="387449310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79259">
                    <a:lnL>
                      <a:noFill/>
                    </a:lnL>
                    <a:lnR>
                      <a:noFill/>
                    </a:lnR>
                    <a:lnT>
                      <a:noFill/>
                    </a:lnT>
                    <a:lnB>
                      <a:noFill/>
                    </a:lnB>
                  </a:tcPr>
                </a:tc>
                <a:extLst>
                  <a:ext uri="{0D108BD9-81ED-4DB2-BD59-A6C34878D82A}">
                    <a16:rowId xmlns:a16="http://schemas.microsoft.com/office/drawing/2014/main" val="244217063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79259">
                    <a:lnL>
                      <a:noFill/>
                    </a:lnL>
                    <a:lnR>
                      <a:noFill/>
                    </a:lnR>
                    <a:lnT>
                      <a:noFill/>
                    </a:lnT>
                    <a:lnB>
                      <a:noFill/>
                    </a:lnB>
                  </a:tcPr>
                </a:tc>
                <a:extLst>
                  <a:ext uri="{0D108BD9-81ED-4DB2-BD59-A6C34878D82A}">
                    <a16:rowId xmlns:a16="http://schemas.microsoft.com/office/drawing/2014/main" val="2470675249"/>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79259">
                    <a:lnL>
                      <a:noFill/>
                    </a:lnL>
                    <a:lnR>
                      <a:noFill/>
                    </a:lnR>
                    <a:lnT>
                      <a:noFill/>
                    </a:lnT>
                    <a:lnB>
                      <a:noFill/>
                    </a:lnB>
                  </a:tcPr>
                </a:tc>
                <a:extLst>
                  <a:ext uri="{0D108BD9-81ED-4DB2-BD59-A6C34878D82A}">
                    <a16:rowId xmlns:a16="http://schemas.microsoft.com/office/drawing/2014/main" val="1910180780"/>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79259">
                    <a:lnL>
                      <a:noFill/>
                    </a:lnL>
                    <a:lnR>
                      <a:noFill/>
                    </a:lnR>
                    <a:lnT>
                      <a:noFill/>
                    </a:lnT>
                    <a:lnB>
                      <a:noFill/>
                    </a:lnB>
                  </a:tcPr>
                </a:tc>
                <a:extLst>
                  <a:ext uri="{0D108BD9-81ED-4DB2-BD59-A6C34878D82A}">
                    <a16:rowId xmlns:a16="http://schemas.microsoft.com/office/drawing/2014/main" val="4272584413"/>
                  </a:ext>
                </a:extLst>
              </a:tr>
              <a:tr h="484059">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79259">
                    <a:lnL>
                      <a:noFill/>
                    </a:lnL>
                    <a:lnR>
                      <a:noFill/>
                    </a:lnR>
                    <a:lnT>
                      <a:noFill/>
                    </a:lnT>
                    <a:lnB>
                      <a:noFill/>
                    </a:lnB>
                  </a:tcPr>
                </a:tc>
                <a:extLst>
                  <a:ext uri="{0D108BD9-81ED-4DB2-BD59-A6C34878D82A}">
                    <a16:rowId xmlns:a16="http://schemas.microsoft.com/office/drawing/2014/main" val="50926787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79259">
                    <a:lnL>
                      <a:noFill/>
                    </a:lnL>
                    <a:lnR>
                      <a:noFill/>
                    </a:lnR>
                    <a:lnT>
                      <a:noFill/>
                    </a:lnT>
                    <a:lnB>
                      <a:noFill/>
                    </a:lnB>
                  </a:tcPr>
                </a:tc>
                <a:extLst>
                  <a:ext uri="{0D108BD9-81ED-4DB2-BD59-A6C34878D82A}">
                    <a16:rowId xmlns:a16="http://schemas.microsoft.com/office/drawing/2014/main" val="27111377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79259">
                    <a:lnL>
                      <a:noFill/>
                    </a:lnL>
                    <a:lnR>
                      <a:noFill/>
                    </a:lnR>
                    <a:lnT>
                      <a:noFill/>
                    </a:lnT>
                    <a:lnB>
                      <a:noFill/>
                    </a:lnB>
                  </a:tcPr>
                </a:tc>
                <a:extLst>
                  <a:ext uri="{0D108BD9-81ED-4DB2-BD59-A6C34878D82A}">
                    <a16:rowId xmlns:a16="http://schemas.microsoft.com/office/drawing/2014/main" val="393775443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79259">
                    <a:lnL>
                      <a:noFill/>
                    </a:lnL>
                    <a:lnR>
                      <a:noFill/>
                    </a:lnR>
                    <a:lnT>
                      <a:noFill/>
                    </a:lnT>
                    <a:lnB>
                      <a:noFill/>
                    </a:lnB>
                  </a:tcPr>
                </a:tc>
                <a:extLst>
                  <a:ext uri="{0D108BD9-81ED-4DB2-BD59-A6C34878D82A}">
                    <a16:rowId xmlns:a16="http://schemas.microsoft.com/office/drawing/2014/main" val="24176658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79259">
                    <a:lnL>
                      <a:noFill/>
                    </a:lnL>
                    <a:lnR>
                      <a:noFill/>
                    </a:lnR>
                    <a:lnT>
                      <a:noFill/>
                    </a:lnT>
                    <a:lnB>
                      <a:noFill/>
                    </a:lnB>
                  </a:tcPr>
                </a:tc>
                <a:extLst>
                  <a:ext uri="{0D108BD9-81ED-4DB2-BD59-A6C34878D82A}">
                    <a16:rowId xmlns:a16="http://schemas.microsoft.com/office/drawing/2014/main" val="23083609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79259">
                    <a:lnL>
                      <a:noFill/>
                    </a:lnL>
                    <a:lnR>
                      <a:noFill/>
                    </a:lnR>
                    <a:lnT>
                      <a:noFill/>
                    </a:lnT>
                    <a:lnB>
                      <a:noFill/>
                    </a:lnB>
                  </a:tcPr>
                </a:tc>
                <a:extLst>
                  <a:ext uri="{0D108BD9-81ED-4DB2-BD59-A6C34878D82A}">
                    <a16:rowId xmlns:a16="http://schemas.microsoft.com/office/drawing/2014/main" val="302979554"/>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79259">
                    <a:lnL>
                      <a:noFill/>
                    </a:lnL>
                    <a:lnR>
                      <a:noFill/>
                    </a:lnR>
                    <a:lnT>
                      <a:noFill/>
                    </a:lnT>
                    <a:lnB>
                      <a:noFill/>
                    </a:lnB>
                  </a:tcPr>
                </a:tc>
                <a:extLst>
                  <a:ext uri="{0D108BD9-81ED-4DB2-BD59-A6C34878D82A}">
                    <a16:rowId xmlns:a16="http://schemas.microsoft.com/office/drawing/2014/main" val="2228604224"/>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79259">
                    <a:lnL>
                      <a:noFill/>
                    </a:lnL>
                    <a:lnR>
                      <a:noFill/>
                    </a:lnR>
                    <a:lnT>
                      <a:noFill/>
                    </a:lnT>
                    <a:lnB>
                      <a:noFill/>
                    </a:lnB>
                  </a:tcPr>
                </a:tc>
                <a:extLst>
                  <a:ext uri="{0D108BD9-81ED-4DB2-BD59-A6C34878D82A}">
                    <a16:rowId xmlns:a16="http://schemas.microsoft.com/office/drawing/2014/main" val="1181534194"/>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MFA Per App / Conditional access pub preview</a:t>
                      </a:r>
                    </a:p>
                  </a:txBody>
                  <a:tcPr marL="0" marR="0" marT="0" marB="179259">
                    <a:lnL>
                      <a:noFill/>
                    </a:lnL>
                    <a:lnR>
                      <a:noFill/>
                    </a:lnR>
                    <a:lnT>
                      <a:noFill/>
                    </a:lnT>
                    <a:lnB>
                      <a:noFill/>
                    </a:lnB>
                  </a:tcPr>
                </a:tc>
                <a:extLst>
                  <a:ext uri="{0D108BD9-81ED-4DB2-BD59-A6C34878D82A}">
                    <a16:rowId xmlns:a16="http://schemas.microsoft.com/office/drawing/2014/main" val="205994442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79259">
                    <a:lnL>
                      <a:noFill/>
                    </a:lnL>
                    <a:lnR>
                      <a:noFill/>
                    </a:lnR>
                    <a:lnT>
                      <a:noFill/>
                    </a:lnT>
                    <a:lnB>
                      <a:noFill/>
                    </a:lnB>
                  </a:tcPr>
                </a:tc>
                <a:extLst>
                  <a:ext uri="{0D108BD9-81ED-4DB2-BD59-A6C34878D82A}">
                    <a16:rowId xmlns:a16="http://schemas.microsoft.com/office/drawing/2014/main" val="410513663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79259">
                    <a:lnL>
                      <a:noFill/>
                    </a:lnL>
                    <a:lnR>
                      <a:noFill/>
                    </a:lnR>
                    <a:lnT>
                      <a:noFill/>
                    </a:lnT>
                    <a:lnB>
                      <a:noFill/>
                    </a:lnB>
                  </a:tcPr>
                </a:tc>
                <a:extLst>
                  <a:ext uri="{0D108BD9-81ED-4DB2-BD59-A6C34878D82A}">
                    <a16:rowId xmlns:a16="http://schemas.microsoft.com/office/drawing/2014/main" val="319528391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79259">
                    <a:lnL>
                      <a:noFill/>
                    </a:lnL>
                    <a:lnR>
                      <a:noFill/>
                    </a:lnR>
                    <a:lnT>
                      <a:noFill/>
                    </a:lnT>
                    <a:lnB>
                      <a:noFill/>
                    </a:lnB>
                  </a:tcPr>
                </a:tc>
                <a:extLst>
                  <a:ext uri="{0D108BD9-81ED-4DB2-BD59-A6C34878D82A}">
                    <a16:rowId xmlns:a16="http://schemas.microsoft.com/office/drawing/2014/main" val="3542346788"/>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79259">
                    <a:lnL>
                      <a:noFill/>
                    </a:lnL>
                    <a:lnR>
                      <a:noFill/>
                    </a:lnR>
                    <a:lnT>
                      <a:noFill/>
                    </a:lnT>
                    <a:lnB>
                      <a:noFill/>
                    </a:lnB>
                  </a:tcPr>
                </a:tc>
                <a:extLst>
                  <a:ext uri="{0D108BD9-81ED-4DB2-BD59-A6C34878D82A}">
                    <a16:rowId xmlns:a16="http://schemas.microsoft.com/office/drawing/2014/main" val="122967885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79259">
                    <a:lnL>
                      <a:noFill/>
                    </a:lnL>
                    <a:lnR>
                      <a:noFill/>
                    </a:lnR>
                    <a:lnT>
                      <a:noFill/>
                    </a:lnT>
                    <a:lnB>
                      <a:noFill/>
                    </a:lnB>
                  </a:tcPr>
                </a:tc>
                <a:extLst>
                  <a:ext uri="{0D108BD9-81ED-4DB2-BD59-A6C34878D82A}">
                    <a16:rowId xmlns:a16="http://schemas.microsoft.com/office/drawing/2014/main" val="282177608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79259">
                    <a:lnL>
                      <a:noFill/>
                    </a:lnL>
                    <a:lnR>
                      <a:noFill/>
                    </a:lnR>
                    <a:lnT>
                      <a:noFill/>
                    </a:lnT>
                    <a:lnB>
                      <a:noFill/>
                    </a:lnB>
                  </a:tcPr>
                </a:tc>
                <a:extLst>
                  <a:ext uri="{0D108BD9-81ED-4DB2-BD59-A6C34878D82A}">
                    <a16:rowId xmlns:a16="http://schemas.microsoft.com/office/drawing/2014/main" val="117092781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79259">
                    <a:lnL>
                      <a:noFill/>
                    </a:lnL>
                    <a:lnR>
                      <a:noFill/>
                    </a:lnR>
                    <a:lnT>
                      <a:noFill/>
                    </a:lnT>
                    <a:lnB>
                      <a:noFill/>
                    </a:lnB>
                  </a:tcPr>
                </a:tc>
                <a:extLst>
                  <a:ext uri="{0D108BD9-81ED-4DB2-BD59-A6C34878D82A}">
                    <a16:rowId xmlns:a16="http://schemas.microsoft.com/office/drawing/2014/main" val="289655011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79259">
                    <a:lnL>
                      <a:noFill/>
                    </a:lnL>
                    <a:lnR>
                      <a:noFill/>
                    </a:lnR>
                    <a:lnT>
                      <a:noFill/>
                    </a:lnT>
                    <a:lnB>
                      <a:noFill/>
                    </a:lnB>
                  </a:tcPr>
                </a:tc>
                <a:extLst>
                  <a:ext uri="{0D108BD9-81ED-4DB2-BD59-A6C34878D82A}">
                    <a16:rowId xmlns:a16="http://schemas.microsoft.com/office/drawing/2014/main" val="3093615594"/>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79259">
                    <a:lnL>
                      <a:noFill/>
                    </a:lnL>
                    <a:lnR>
                      <a:noFill/>
                    </a:lnR>
                    <a:lnT>
                      <a:noFill/>
                    </a:lnT>
                    <a:lnB>
                      <a:noFill/>
                    </a:lnB>
                  </a:tcPr>
                </a:tc>
                <a:extLst>
                  <a:ext uri="{0D108BD9-81ED-4DB2-BD59-A6C34878D82A}">
                    <a16:rowId xmlns:a16="http://schemas.microsoft.com/office/drawing/2014/main" val="3847685404"/>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79259">
                    <a:lnL>
                      <a:noFill/>
                    </a:lnL>
                    <a:lnR>
                      <a:noFill/>
                    </a:lnR>
                    <a:lnT>
                      <a:noFill/>
                    </a:lnT>
                    <a:lnB>
                      <a:noFill/>
                    </a:lnB>
                  </a:tcPr>
                </a:tc>
                <a:extLst>
                  <a:ext uri="{0D108BD9-81ED-4DB2-BD59-A6C34878D82A}">
                    <a16:rowId xmlns:a16="http://schemas.microsoft.com/office/drawing/2014/main" val="3575823102"/>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Encryption</a:t>
                      </a:r>
                    </a:p>
                  </a:txBody>
                  <a:tcPr marL="0" marR="0" marT="0" marB="179259">
                    <a:lnL>
                      <a:noFill/>
                    </a:lnL>
                    <a:lnR>
                      <a:noFill/>
                    </a:lnR>
                    <a:lnT>
                      <a:noFill/>
                    </a:lnT>
                    <a:lnB>
                      <a:noFill/>
                    </a:lnB>
                  </a:tcPr>
                </a:tc>
                <a:extLst>
                  <a:ext uri="{0D108BD9-81ED-4DB2-BD59-A6C34878D82A}">
                    <a16:rowId xmlns:a16="http://schemas.microsoft.com/office/drawing/2014/main" val="2349930998"/>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79259">
                    <a:lnL>
                      <a:noFill/>
                    </a:lnL>
                    <a:lnR>
                      <a:noFill/>
                    </a:lnR>
                    <a:lnT>
                      <a:noFill/>
                    </a:lnT>
                    <a:lnB>
                      <a:noFill/>
                    </a:lnB>
                  </a:tcPr>
                </a:tc>
                <a:extLst>
                  <a:ext uri="{0D108BD9-81ED-4DB2-BD59-A6C34878D82A}">
                    <a16:rowId xmlns:a16="http://schemas.microsoft.com/office/drawing/2014/main" val="45793672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79259">
                    <a:lnL>
                      <a:noFill/>
                    </a:lnL>
                    <a:lnR>
                      <a:noFill/>
                    </a:lnR>
                    <a:lnT>
                      <a:noFill/>
                    </a:lnT>
                    <a:lnB>
                      <a:noFill/>
                    </a:lnB>
                  </a:tcPr>
                </a:tc>
                <a:extLst>
                  <a:ext uri="{0D108BD9-81ED-4DB2-BD59-A6C34878D82A}">
                    <a16:rowId xmlns:a16="http://schemas.microsoft.com/office/drawing/2014/main" val="286881192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79259">
                    <a:lnL>
                      <a:noFill/>
                    </a:lnL>
                    <a:lnR>
                      <a:noFill/>
                    </a:lnR>
                    <a:lnT>
                      <a:noFill/>
                    </a:lnT>
                    <a:lnB>
                      <a:noFill/>
                    </a:lnB>
                  </a:tcPr>
                </a:tc>
                <a:extLst>
                  <a:ext uri="{0D108BD9-81ED-4DB2-BD59-A6C34878D82A}">
                    <a16:rowId xmlns:a16="http://schemas.microsoft.com/office/drawing/2014/main" val="410373499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79259">
                    <a:lnL>
                      <a:noFill/>
                    </a:lnL>
                    <a:lnR>
                      <a:noFill/>
                    </a:lnR>
                    <a:lnT>
                      <a:noFill/>
                    </a:lnT>
                    <a:lnB>
                      <a:noFill/>
                    </a:lnB>
                  </a:tcPr>
                </a:tc>
                <a:extLst>
                  <a:ext uri="{0D108BD9-81ED-4DB2-BD59-A6C34878D82A}">
                    <a16:rowId xmlns:a16="http://schemas.microsoft.com/office/drawing/2014/main" val="2643017134"/>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79259">
                    <a:lnL>
                      <a:noFill/>
                    </a:lnL>
                    <a:lnR>
                      <a:noFill/>
                    </a:lnR>
                    <a:lnT>
                      <a:noFill/>
                    </a:lnT>
                    <a:lnB>
                      <a:noFill/>
                    </a:lnB>
                  </a:tcPr>
                </a:tc>
                <a:extLst>
                  <a:ext uri="{0D108BD9-81ED-4DB2-BD59-A6C34878D82A}">
                    <a16:rowId xmlns:a16="http://schemas.microsoft.com/office/drawing/2014/main" val="165694706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79259">
                    <a:lnL>
                      <a:noFill/>
                    </a:lnL>
                    <a:lnR>
                      <a:noFill/>
                    </a:lnR>
                    <a:lnT>
                      <a:noFill/>
                    </a:lnT>
                    <a:lnB>
                      <a:noFill/>
                    </a:lnB>
                  </a:tcPr>
                </a:tc>
                <a:extLst>
                  <a:ext uri="{0D108BD9-81ED-4DB2-BD59-A6C34878D82A}">
                    <a16:rowId xmlns:a16="http://schemas.microsoft.com/office/drawing/2014/main" val="333031851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79259">
                    <a:lnL>
                      <a:noFill/>
                    </a:lnL>
                    <a:lnR>
                      <a:noFill/>
                    </a:lnR>
                    <a:lnT>
                      <a:noFill/>
                    </a:lnT>
                    <a:lnB>
                      <a:noFill/>
                    </a:lnB>
                  </a:tcPr>
                </a:tc>
                <a:extLst>
                  <a:ext uri="{0D108BD9-81ED-4DB2-BD59-A6C34878D82A}">
                    <a16:rowId xmlns:a16="http://schemas.microsoft.com/office/drawing/2014/main" val="407700051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79259">
                    <a:lnL>
                      <a:noFill/>
                    </a:lnL>
                    <a:lnR>
                      <a:noFill/>
                    </a:lnR>
                    <a:lnT>
                      <a:noFill/>
                    </a:lnT>
                    <a:lnB>
                      <a:noFill/>
                    </a:lnB>
                  </a:tcPr>
                </a:tc>
                <a:extLst>
                  <a:ext uri="{0D108BD9-81ED-4DB2-BD59-A6C34878D82A}">
                    <a16:rowId xmlns:a16="http://schemas.microsoft.com/office/drawing/2014/main" val="219227356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79259">
                    <a:lnL>
                      <a:noFill/>
                    </a:lnL>
                    <a:lnR>
                      <a:noFill/>
                    </a:lnR>
                    <a:lnT>
                      <a:noFill/>
                    </a:lnT>
                    <a:lnB>
                      <a:noFill/>
                    </a:lnB>
                  </a:tcPr>
                </a:tc>
                <a:extLst>
                  <a:ext uri="{0D108BD9-81ED-4DB2-BD59-A6C34878D82A}">
                    <a16:rowId xmlns:a16="http://schemas.microsoft.com/office/drawing/2014/main" val="338743237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79259">
                    <a:lnL>
                      <a:noFill/>
                    </a:lnL>
                    <a:lnR>
                      <a:noFill/>
                    </a:lnR>
                    <a:lnT>
                      <a:noFill/>
                    </a:lnT>
                    <a:lnB>
                      <a:noFill/>
                    </a:lnB>
                  </a:tcPr>
                </a:tc>
                <a:extLst>
                  <a:ext uri="{0D108BD9-81ED-4DB2-BD59-A6C34878D82A}">
                    <a16:rowId xmlns:a16="http://schemas.microsoft.com/office/drawing/2014/main" val="428386418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79259">
                    <a:lnL>
                      <a:noFill/>
                    </a:lnL>
                    <a:lnR>
                      <a:noFill/>
                    </a:lnR>
                    <a:lnT>
                      <a:noFill/>
                    </a:lnT>
                    <a:lnB>
                      <a:noFill/>
                    </a:lnB>
                  </a:tcPr>
                </a:tc>
                <a:extLst>
                  <a:ext uri="{0D108BD9-81ED-4DB2-BD59-A6C34878D82A}">
                    <a16:rowId xmlns:a16="http://schemas.microsoft.com/office/drawing/2014/main" val="360149481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79259">
                    <a:lnL>
                      <a:noFill/>
                    </a:lnL>
                    <a:lnR>
                      <a:noFill/>
                    </a:lnR>
                    <a:lnT>
                      <a:noFill/>
                    </a:lnT>
                    <a:lnB>
                      <a:noFill/>
                    </a:lnB>
                  </a:tcPr>
                </a:tc>
                <a:extLst>
                  <a:ext uri="{0D108BD9-81ED-4DB2-BD59-A6C34878D82A}">
                    <a16:rowId xmlns:a16="http://schemas.microsoft.com/office/drawing/2014/main" val="4240528429"/>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79259">
                    <a:lnL>
                      <a:noFill/>
                    </a:lnL>
                    <a:lnR>
                      <a:noFill/>
                    </a:lnR>
                    <a:lnT>
                      <a:noFill/>
                    </a:lnT>
                    <a:lnB>
                      <a:noFill/>
                    </a:lnB>
                  </a:tcPr>
                </a:tc>
                <a:extLst>
                  <a:ext uri="{0D108BD9-81ED-4DB2-BD59-A6C34878D82A}">
                    <a16:rowId xmlns:a16="http://schemas.microsoft.com/office/drawing/2014/main" val="376967056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79259">
                    <a:lnL>
                      <a:noFill/>
                    </a:lnL>
                    <a:lnR>
                      <a:noFill/>
                    </a:lnR>
                    <a:lnT>
                      <a:noFill/>
                    </a:lnT>
                    <a:lnB>
                      <a:noFill/>
                    </a:lnB>
                  </a:tcPr>
                </a:tc>
                <a:extLst>
                  <a:ext uri="{0D108BD9-81ED-4DB2-BD59-A6C34878D82A}">
                    <a16:rowId xmlns:a16="http://schemas.microsoft.com/office/drawing/2014/main" val="3327252242"/>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79259">
                    <a:lnL>
                      <a:noFill/>
                    </a:lnL>
                    <a:lnR>
                      <a:noFill/>
                    </a:lnR>
                    <a:lnT>
                      <a:noFill/>
                    </a:lnT>
                    <a:lnB>
                      <a:noFill/>
                    </a:lnB>
                  </a:tcPr>
                </a:tc>
                <a:extLst>
                  <a:ext uri="{0D108BD9-81ED-4DB2-BD59-A6C34878D82A}">
                    <a16:rowId xmlns:a16="http://schemas.microsoft.com/office/drawing/2014/main" val="2898087214"/>
                  </a:ext>
                </a:extLst>
              </a:tr>
              <a:tr h="7888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br>
                        <a:rPr lang="en-US" sz="2000" b="0" i="0" u="none" strike="noStrike" dirty="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in Public Preview</a:t>
                      </a:r>
                    </a:p>
                  </a:txBody>
                  <a:tcPr marL="0" marR="0" marT="0" marB="179259">
                    <a:lnL>
                      <a:noFill/>
                    </a:lnL>
                    <a:lnR>
                      <a:noFill/>
                    </a:lnR>
                    <a:lnT>
                      <a:noFill/>
                    </a:lnT>
                    <a:lnB>
                      <a:noFill/>
                    </a:lnB>
                  </a:tcPr>
                </a:tc>
                <a:extLst>
                  <a:ext uri="{0D108BD9-81ED-4DB2-BD59-A6C34878D82A}">
                    <a16:rowId xmlns:a16="http://schemas.microsoft.com/office/drawing/2014/main" val="186997105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79259">
                    <a:lnL>
                      <a:noFill/>
                    </a:lnL>
                    <a:lnR>
                      <a:noFill/>
                    </a:lnR>
                    <a:lnT>
                      <a:noFill/>
                    </a:lnT>
                    <a:lnB>
                      <a:noFill/>
                    </a:lnB>
                  </a:tcPr>
                </a:tc>
                <a:extLst>
                  <a:ext uri="{0D108BD9-81ED-4DB2-BD59-A6C34878D82A}">
                    <a16:rowId xmlns:a16="http://schemas.microsoft.com/office/drawing/2014/main" val="2932680333"/>
                  </a:ext>
                </a:extLst>
              </a:tr>
              <a:tr h="7888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79259">
                    <a:lnL>
                      <a:noFill/>
                    </a:lnL>
                    <a:lnR>
                      <a:noFill/>
                    </a:lnR>
                    <a:lnT>
                      <a:noFill/>
                    </a:lnT>
                    <a:lnB>
                      <a:noFill/>
                    </a:lnB>
                  </a:tcPr>
                </a:tc>
                <a:extLst>
                  <a:ext uri="{0D108BD9-81ED-4DB2-BD59-A6C34878D82A}">
                    <a16:rowId xmlns:a16="http://schemas.microsoft.com/office/drawing/2014/main" val="49569833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79259">
                    <a:lnL>
                      <a:noFill/>
                    </a:lnL>
                    <a:lnR>
                      <a:noFill/>
                    </a:lnR>
                    <a:lnT>
                      <a:noFill/>
                    </a:lnT>
                    <a:lnB>
                      <a:noFill/>
                    </a:lnB>
                  </a:tcPr>
                </a:tc>
                <a:extLst>
                  <a:ext uri="{0D108BD9-81ED-4DB2-BD59-A6C34878D82A}">
                    <a16:rowId xmlns:a16="http://schemas.microsoft.com/office/drawing/2014/main" val="55436561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79259">
                    <a:lnL>
                      <a:noFill/>
                    </a:lnL>
                    <a:lnR>
                      <a:noFill/>
                    </a:lnR>
                    <a:lnT>
                      <a:noFill/>
                    </a:lnT>
                    <a:lnB>
                      <a:noFill/>
                    </a:lnB>
                  </a:tcPr>
                </a:tc>
                <a:extLst>
                  <a:ext uri="{0D108BD9-81ED-4DB2-BD59-A6C34878D82A}">
                    <a16:rowId xmlns:a16="http://schemas.microsoft.com/office/drawing/2014/main" val="11612026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79259">
                    <a:lnL>
                      <a:noFill/>
                    </a:lnL>
                    <a:lnR>
                      <a:noFill/>
                    </a:lnR>
                    <a:lnT>
                      <a:noFill/>
                    </a:lnT>
                    <a:lnB>
                      <a:noFill/>
                    </a:lnB>
                  </a:tcPr>
                </a:tc>
                <a:extLst>
                  <a:ext uri="{0D108BD9-81ED-4DB2-BD59-A6C34878D82A}">
                    <a16:rowId xmlns:a16="http://schemas.microsoft.com/office/drawing/2014/main" val="158170420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79259">
                    <a:lnL>
                      <a:noFill/>
                    </a:lnL>
                    <a:lnR>
                      <a:noFill/>
                    </a:lnR>
                    <a:lnT>
                      <a:noFill/>
                    </a:lnT>
                    <a:lnB>
                      <a:noFill/>
                    </a:lnB>
                  </a:tcPr>
                </a:tc>
                <a:extLst>
                  <a:ext uri="{0D108BD9-81ED-4DB2-BD59-A6C34878D82A}">
                    <a16:rowId xmlns:a16="http://schemas.microsoft.com/office/drawing/2014/main" val="1301369183"/>
                  </a:ext>
                </a:extLst>
              </a:tr>
              <a:tr h="7888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br>
                        <a:rPr lang="en-US" sz="2000" b="0" i="0" u="none" strike="noStrike" dirty="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and Remote Resources</a:t>
                      </a:r>
                    </a:p>
                  </a:txBody>
                  <a:tcPr marL="0" marR="0" marT="0" marB="179259">
                    <a:lnL>
                      <a:noFill/>
                    </a:lnL>
                    <a:lnR>
                      <a:noFill/>
                    </a:lnR>
                    <a:lnT>
                      <a:noFill/>
                    </a:lnT>
                    <a:lnB>
                      <a:noFill/>
                    </a:lnB>
                  </a:tcPr>
                </a:tc>
                <a:extLst>
                  <a:ext uri="{0D108BD9-81ED-4DB2-BD59-A6C34878D82A}">
                    <a16:rowId xmlns:a16="http://schemas.microsoft.com/office/drawing/2014/main" val="1709837304"/>
                  </a:ext>
                </a:extLst>
              </a:tr>
              <a:tr h="7888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79259">
                    <a:lnL>
                      <a:noFill/>
                    </a:lnL>
                    <a:lnR>
                      <a:noFill/>
                    </a:lnR>
                    <a:lnT>
                      <a:noFill/>
                    </a:lnT>
                    <a:lnB>
                      <a:noFill/>
                    </a:lnB>
                  </a:tcPr>
                </a:tc>
                <a:extLst>
                  <a:ext uri="{0D108BD9-81ED-4DB2-BD59-A6C34878D82A}">
                    <a16:rowId xmlns:a16="http://schemas.microsoft.com/office/drawing/2014/main" val="17922410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79259">
                    <a:lnL>
                      <a:noFill/>
                    </a:lnL>
                    <a:lnR>
                      <a:noFill/>
                    </a:lnR>
                    <a:lnT>
                      <a:noFill/>
                    </a:lnT>
                    <a:lnB>
                      <a:noFill/>
                    </a:lnB>
                  </a:tcPr>
                </a:tc>
                <a:extLst>
                  <a:ext uri="{0D108BD9-81ED-4DB2-BD59-A6C34878D82A}">
                    <a16:rowId xmlns:a16="http://schemas.microsoft.com/office/drawing/2014/main" val="144955989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79259">
                    <a:lnL>
                      <a:noFill/>
                    </a:lnL>
                    <a:lnR>
                      <a:noFill/>
                    </a:lnR>
                    <a:lnT>
                      <a:noFill/>
                    </a:lnT>
                    <a:lnB>
                      <a:noFill/>
                    </a:lnB>
                  </a:tcPr>
                </a:tc>
                <a:extLst>
                  <a:ext uri="{0D108BD9-81ED-4DB2-BD59-A6C34878D82A}">
                    <a16:rowId xmlns:a16="http://schemas.microsoft.com/office/drawing/2014/main" val="2013597603"/>
                  </a:ext>
                </a:extLst>
              </a:tr>
              <a:tr h="1143095">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59">
                    <a:lnL>
                      <a:noFill/>
                    </a:lnL>
                    <a:lnR>
                      <a:noFill/>
                    </a:lnR>
                    <a:lnT>
                      <a:noFill/>
                    </a:lnT>
                    <a:lnB>
                      <a:noFill/>
                    </a:lnB>
                  </a:tcPr>
                </a:tc>
                <a:extLst>
                  <a:ext uri="{0D108BD9-81ED-4DB2-BD59-A6C34878D82A}">
                    <a16:rowId xmlns:a16="http://schemas.microsoft.com/office/drawing/2014/main" val="1566536340"/>
                  </a:ext>
                </a:extLst>
              </a:tr>
            </a:tbl>
          </a:graphicData>
        </a:graphic>
      </p:graphicFrame>
      <p:grpSp>
        <p:nvGrpSpPr>
          <p:cNvPr id="8" name="Group 7"/>
          <p:cNvGrpSpPr/>
          <p:nvPr/>
        </p:nvGrpSpPr>
        <p:grpSpPr>
          <a:xfrm>
            <a:off x="-565611" y="2081849"/>
            <a:ext cx="5501313" cy="3609344"/>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3407" tIns="89631" rIns="143407" bIns="8963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719">
                <a:defRPr/>
              </a:pPr>
              <a:r>
                <a:rPr lang="en-US" sz="13525" spc="-295">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500+</a:t>
              </a:r>
            </a:p>
          </p:txBody>
        </p:sp>
        <p:sp>
          <p:nvSpPr>
            <p:cNvPr id="10" name="Title 1"/>
            <p:cNvSpPr txBox="1">
              <a:spLocks/>
            </p:cNvSpPr>
            <p:nvPr/>
          </p:nvSpPr>
          <p:spPr>
            <a:xfrm>
              <a:off x="152506" y="4346984"/>
              <a:ext cx="5612422" cy="1600200"/>
            </a:xfrm>
            <a:prstGeom prst="rect">
              <a:avLst/>
            </a:prstGeom>
          </p:spPr>
          <p:txBody>
            <a:bodyPr vert="horz" wrap="square" lIns="143407" tIns="89631" rIns="143407" bIns="8963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719">
                <a:defRPr/>
              </a:pPr>
              <a:r>
                <a:rPr lang="en-US" sz="3528" spc="-49">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New releases in</a:t>
              </a:r>
            </a:p>
            <a:p>
              <a:pPr algn="ctr" defTabSz="932719">
                <a:defRPr/>
              </a:pPr>
              <a:r>
                <a:rPr lang="en-US" sz="3528" spc="-49">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the last 12 months</a:t>
              </a:r>
            </a:p>
          </p:txBody>
        </p:sp>
      </p:grpSp>
      <p:cxnSp>
        <p:nvCxnSpPr>
          <p:cNvPr id="13" name="Straight Connector 12"/>
          <p:cNvCxnSpPr/>
          <p:nvPr/>
        </p:nvCxnSpPr>
        <p:spPr>
          <a:xfrm>
            <a:off x="867" y="3989775"/>
            <a:ext cx="1219027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3665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par>
                                <p:cTn id="34" presetID="16" presetClass="entr" presetSubtype="37" fill="hold" nodeType="withEffect">
                                  <p:stCondLst>
                                    <p:cond delay="1325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2" y="1243069"/>
            <a:ext cx="12191999" cy="5614932"/>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GB"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p:cNvGrpSpPr/>
          <p:nvPr/>
        </p:nvGrpSpPr>
        <p:grpSpPr>
          <a:xfrm>
            <a:off x="979485" y="2282872"/>
            <a:ext cx="10090448" cy="3387059"/>
            <a:chOff x="622459" y="2171556"/>
            <a:chExt cx="11081400" cy="3457352"/>
          </a:xfrm>
        </p:grpSpPr>
        <p:cxnSp>
          <p:nvCxnSpPr>
            <p:cNvPr id="123" name="Straight Connector 122"/>
            <p:cNvCxnSpPr/>
            <p:nvPr/>
          </p:nvCxnSpPr>
          <p:spPr>
            <a:xfrm>
              <a:off x="622459" y="2171556"/>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22459" y="3010094"/>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459" y="3772402"/>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459" y="562890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459" y="4740510"/>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78307" y="3285999"/>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81294" y="3276910"/>
            <a:ext cx="733389" cy="523015"/>
          </a:xfrm>
          <a:prstGeom prst="rect">
            <a:avLst/>
          </a:prstGeom>
        </p:spPr>
      </p:pic>
      <p:grpSp>
        <p:nvGrpSpPr>
          <p:cNvPr id="105" name="Group 104"/>
          <p:cNvGrpSpPr/>
          <p:nvPr/>
        </p:nvGrpSpPr>
        <p:grpSpPr>
          <a:xfrm>
            <a:off x="4537214" y="3242278"/>
            <a:ext cx="487127" cy="557647"/>
            <a:chOff x="11227523" y="2315027"/>
            <a:chExt cx="565700" cy="647594"/>
          </a:xfrm>
        </p:grpSpPr>
        <p:pic>
          <p:nvPicPr>
            <p:cNvPr id="106" name="Picture 10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1230089" y="2784475"/>
              <a:ext cx="563134" cy="178146"/>
            </a:xfrm>
            <a:prstGeom prst="rect">
              <a:avLst/>
            </a:prstGeom>
          </p:spPr>
        </p:pic>
      </p:grpSp>
      <p:sp>
        <p:nvSpPr>
          <p:cNvPr id="129" name="TextBox 128"/>
          <p:cNvSpPr txBox="1"/>
          <p:nvPr/>
        </p:nvSpPr>
        <p:spPr>
          <a:xfrm>
            <a:off x="318654" y="3314590"/>
            <a:ext cx="1813156" cy="338554"/>
          </a:xfrm>
          <a:prstGeom prst="rect">
            <a:avLst/>
          </a:prstGeom>
          <a:noFill/>
        </p:spPr>
        <p:txBody>
          <a:bodyPr wrap="square" rtlCol="0">
            <a:spAutoFit/>
          </a:bodyPr>
          <a:lstStyle/>
          <a:p>
            <a:pPr defTabSz="913228">
              <a:defRPr/>
            </a:pPr>
            <a:r>
              <a:rPr lang="en-US" sz="1600" b="1" kern="0"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14255" y="1618621"/>
            <a:ext cx="1589797" cy="473153"/>
          </a:xfrm>
          <a:prstGeom prst="rect">
            <a:avLst/>
          </a:prstGeom>
        </p:spPr>
      </p:pic>
      <p:pic>
        <p:nvPicPr>
          <p:cNvPr id="28" name="Picture 2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47985" y="1657023"/>
            <a:ext cx="1438273" cy="389156"/>
          </a:xfrm>
          <a:prstGeom prst="rect">
            <a:avLst/>
          </a:prstGeom>
        </p:spPr>
      </p:pic>
      <p:pic>
        <p:nvPicPr>
          <p:cNvPr id="100" name="Picture 7"/>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709649" y="1546535"/>
            <a:ext cx="438555" cy="51305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8" y="1669861"/>
            <a:ext cx="1567236" cy="333617"/>
          </a:xfrm>
          <a:prstGeom prst="rect">
            <a:avLst/>
          </a:prstGeom>
          <a:noFill/>
        </p:spPr>
        <p:txBody>
          <a:bodyPr wrap="square" rtlCol="0">
            <a:spAutoFit/>
          </a:bodyPr>
          <a:lstStyle/>
          <a:p>
            <a:pPr defTabSz="913228">
              <a:defRPr/>
            </a:pPr>
            <a:r>
              <a:rPr lang="en-US" sz="1568" b="1" kern="0" dirty="0">
                <a:solidFill>
                  <a:srgbClr val="000000"/>
                </a:solidFill>
                <a:latin typeface="Segoe UI Light"/>
              </a:rPr>
              <a:t>Clients </a:t>
            </a:r>
          </a:p>
        </p:txBody>
      </p:sp>
      <p:sp>
        <p:nvSpPr>
          <p:cNvPr id="70" name="TextBox 69"/>
          <p:cNvSpPr txBox="1"/>
          <p:nvPr/>
        </p:nvSpPr>
        <p:spPr>
          <a:xfrm>
            <a:off x="318654" y="5967622"/>
            <a:ext cx="1454533" cy="338554"/>
          </a:xfrm>
          <a:prstGeom prst="rect">
            <a:avLst/>
          </a:prstGeom>
          <a:noFill/>
        </p:spPr>
        <p:txBody>
          <a:bodyPr wrap="square" rtlCol="0">
            <a:spAutoFit/>
          </a:bodyPr>
          <a:lstStyle/>
          <a:p>
            <a:pPr defTabSz="913228">
              <a:defRPr/>
            </a:pPr>
            <a:r>
              <a:rPr lang="en-US" sz="1600" b="1" kern="0" dirty="0">
                <a:solidFill>
                  <a:srgbClr val="505050">
                    <a:lumMod val="50000"/>
                  </a:srgbClr>
                </a:solidFill>
                <a:latin typeface="Segoe UI Light"/>
              </a:rPr>
              <a:t>Infrastructure</a:t>
            </a:r>
          </a:p>
        </p:txBody>
      </p:sp>
      <p:sp>
        <p:nvSpPr>
          <p:cNvPr id="132" name="TextBox 131"/>
          <p:cNvSpPr txBox="1"/>
          <p:nvPr/>
        </p:nvSpPr>
        <p:spPr>
          <a:xfrm>
            <a:off x="318653" y="2569538"/>
            <a:ext cx="1508667" cy="338554"/>
          </a:xfrm>
          <a:prstGeom prst="rect">
            <a:avLst/>
          </a:prstGeom>
          <a:noFill/>
        </p:spPr>
        <p:txBody>
          <a:bodyPr wrap="square" rtlCol="0">
            <a:spAutoFit/>
          </a:bodyPr>
          <a:lstStyle/>
          <a:p>
            <a:pPr defTabSz="913228">
              <a:defRPr/>
            </a:pPr>
            <a:r>
              <a:rPr lang="en-US" sz="1600" b="1" kern="0" dirty="0">
                <a:solidFill>
                  <a:srgbClr val="505050">
                    <a:lumMod val="50000"/>
                  </a:srgbClr>
                </a:solidFill>
                <a:latin typeface="Segoe UI Light"/>
              </a:rPr>
              <a:t>Management</a:t>
            </a:r>
          </a:p>
        </p:txBody>
      </p:sp>
      <p:pic>
        <p:nvPicPr>
          <p:cNvPr id="11" name="Picture 1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107825" y="2262767"/>
            <a:ext cx="1673855" cy="781624"/>
          </a:xfrm>
          <a:prstGeom prst="rect">
            <a:avLst/>
          </a:prstGeom>
        </p:spPr>
      </p:pic>
      <p:pic>
        <p:nvPicPr>
          <p:cNvPr id="12" name="Picture 1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295709" y="2335506"/>
            <a:ext cx="714619" cy="702229"/>
          </a:xfrm>
          <a:prstGeom prst="rect">
            <a:avLst/>
          </a:prstGeom>
        </p:spPr>
      </p:pic>
      <p:pic>
        <p:nvPicPr>
          <p:cNvPr id="13" name="Picture 1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819106" y="2412130"/>
            <a:ext cx="778972" cy="615871"/>
          </a:xfrm>
          <a:prstGeom prst="rect">
            <a:avLst/>
          </a:prstGeom>
        </p:spPr>
      </p:pic>
      <p:pic>
        <p:nvPicPr>
          <p:cNvPr id="14" name="Picture 1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724375" y="2414057"/>
            <a:ext cx="992773" cy="621476"/>
          </a:xfrm>
          <a:prstGeom prst="rect">
            <a:avLst/>
          </a:prstGeom>
        </p:spPr>
      </p:pic>
      <p:pic>
        <p:nvPicPr>
          <p:cNvPr id="20" name="Picture 1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646959" y="4957489"/>
            <a:ext cx="1044963" cy="510607"/>
          </a:xfrm>
          <a:prstGeom prst="rect">
            <a:avLst/>
          </a:prstGeom>
        </p:spPr>
      </p:pic>
      <p:pic>
        <p:nvPicPr>
          <p:cNvPr id="21" name="Picture 2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8855429" y="5098103"/>
            <a:ext cx="985051" cy="302576"/>
          </a:xfrm>
          <a:prstGeom prst="rect">
            <a:avLst/>
          </a:prstGeom>
        </p:spPr>
      </p:pic>
      <p:pic>
        <p:nvPicPr>
          <p:cNvPr id="19" name="Picture 1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215315" y="5039038"/>
            <a:ext cx="1329583" cy="347505"/>
          </a:xfrm>
          <a:prstGeom prst="rect">
            <a:avLst/>
          </a:prstGeom>
        </p:spPr>
      </p:pic>
      <p:sp>
        <p:nvSpPr>
          <p:cNvPr id="131" name="TextBox 130"/>
          <p:cNvSpPr txBox="1"/>
          <p:nvPr/>
        </p:nvSpPr>
        <p:spPr>
          <a:xfrm>
            <a:off x="318654" y="4974447"/>
            <a:ext cx="1813156" cy="584775"/>
          </a:xfrm>
          <a:prstGeom prst="rect">
            <a:avLst/>
          </a:prstGeom>
          <a:noFill/>
        </p:spPr>
        <p:txBody>
          <a:bodyPr wrap="square" rtlCol="0">
            <a:spAutoFit/>
          </a:bodyPr>
          <a:lstStyle/>
          <a:p>
            <a:pPr defTabSz="913228">
              <a:defRPr/>
            </a:pPr>
            <a:r>
              <a:rPr lang="en-US" sz="1600" b="1" kern="0" dirty="0">
                <a:solidFill>
                  <a:srgbClr val="505050">
                    <a:lumMod val="50000"/>
                  </a:srgbClr>
                </a:solidFill>
                <a:latin typeface="Segoe UI Light"/>
              </a:rPr>
              <a:t>Databases &amp;</a:t>
            </a:r>
          </a:p>
          <a:p>
            <a:pPr defTabSz="913228">
              <a:defRPr/>
            </a:pPr>
            <a:r>
              <a:rPr lang="en-US" sz="1600" b="1" kern="0" dirty="0">
                <a:solidFill>
                  <a:srgbClr val="505050">
                    <a:lumMod val="50000"/>
                  </a:srgbClr>
                </a:solidFill>
                <a:latin typeface="Segoe UI Light"/>
              </a:rPr>
              <a:t>Middleware</a:t>
            </a:r>
          </a:p>
        </p:txBody>
      </p:sp>
      <p:pic>
        <p:nvPicPr>
          <p:cNvPr id="10" name="Picture 9"/>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784478" y="5044875"/>
            <a:ext cx="1071647" cy="357416"/>
          </a:xfrm>
          <a:prstGeom prst="rect">
            <a:avLst/>
          </a:prstGeom>
        </p:spPr>
      </p:pic>
      <p:pic>
        <p:nvPicPr>
          <p:cNvPr id="119" name="Picture 11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550097" y="4295215"/>
            <a:ext cx="769495" cy="214751"/>
          </a:xfrm>
          <a:prstGeom prst="rect">
            <a:avLst/>
          </a:prstGeom>
        </p:spPr>
      </p:pic>
      <p:sp>
        <p:nvSpPr>
          <p:cNvPr id="128" name="TextBox 127"/>
          <p:cNvSpPr txBox="1"/>
          <p:nvPr/>
        </p:nvSpPr>
        <p:spPr>
          <a:xfrm>
            <a:off x="318654" y="4044311"/>
            <a:ext cx="1813156" cy="584775"/>
          </a:xfrm>
          <a:prstGeom prst="rect">
            <a:avLst/>
          </a:prstGeom>
          <a:noFill/>
        </p:spPr>
        <p:txBody>
          <a:bodyPr wrap="square" rtlCol="0">
            <a:spAutoFit/>
          </a:bodyPr>
          <a:lstStyle/>
          <a:p>
            <a:pPr defTabSz="913228">
              <a:defRPr/>
            </a:pPr>
            <a:r>
              <a:rPr lang="en-US" sz="1600" b="1" kern="0" dirty="0">
                <a:solidFill>
                  <a:srgbClr val="505050">
                    <a:lumMod val="50000"/>
                  </a:srgbClr>
                </a:solidFill>
                <a:latin typeface="Segoe UI Light"/>
              </a:rPr>
              <a:t>App Frameworks</a:t>
            </a:r>
          </a:p>
          <a:p>
            <a:pPr defTabSz="913228">
              <a:defRPr/>
            </a:pPr>
            <a:r>
              <a:rPr lang="en-US" sz="1600" b="1" kern="0" dirty="0">
                <a:solidFill>
                  <a:srgbClr val="505050">
                    <a:lumMod val="50000"/>
                  </a:srgbClr>
                </a:solidFill>
                <a:latin typeface="Segoe UI Light"/>
              </a:rPr>
              <a:t>&amp; Tools</a:t>
            </a:r>
          </a:p>
        </p:txBody>
      </p:sp>
      <p:pic>
        <p:nvPicPr>
          <p:cNvPr id="2" name="Picture 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393552" y="4137399"/>
            <a:ext cx="399456" cy="458531"/>
          </a:xfrm>
          <a:prstGeom prst="rect">
            <a:avLst/>
          </a:prstGeom>
        </p:spPr>
      </p:pic>
      <p:pic>
        <p:nvPicPr>
          <p:cNvPr id="84" name="Picture 83"/>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8661740" y="4204473"/>
            <a:ext cx="1335385" cy="312537"/>
          </a:xfrm>
          <a:prstGeom prst="rect">
            <a:avLst/>
          </a:prstGeom>
        </p:spPr>
      </p:pic>
      <p:pic>
        <p:nvPicPr>
          <p:cNvPr id="81" name="Picture 80"/>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219110" y="4264193"/>
            <a:ext cx="1019241" cy="205055"/>
          </a:xfrm>
          <a:prstGeom prst="rect">
            <a:avLst/>
          </a:prstGeom>
        </p:spPr>
      </p:pic>
      <p:pic>
        <p:nvPicPr>
          <p:cNvPr id="88" name="Picture 87"/>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0126138" y="5059685"/>
            <a:ext cx="444989" cy="454591"/>
          </a:xfrm>
          <a:prstGeom prst="rect">
            <a:avLst/>
          </a:prstGeom>
        </p:spPr>
      </p:pic>
      <p:pic>
        <p:nvPicPr>
          <p:cNvPr id="90" name="Picture 89"/>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10752176" y="5075555"/>
            <a:ext cx="957869" cy="392595"/>
          </a:xfrm>
          <a:prstGeom prst="rect">
            <a:avLst/>
          </a:prstGeom>
        </p:spPr>
      </p:pic>
      <p:pic>
        <p:nvPicPr>
          <p:cNvPr id="74" name="Picture 4" descr="https://tool.microsoftsca.com/Content/assets/clients/928527.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678000" y="3240335"/>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9126148" y="3186129"/>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7869941" y="3230719"/>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7" y="2412131"/>
            <a:ext cx="569443" cy="606783"/>
          </a:xfrm>
          <a:prstGeom prst="rect">
            <a:avLst/>
          </a:prstGeom>
        </p:spPr>
      </p:pic>
      <p:pic>
        <p:nvPicPr>
          <p:cNvPr id="6" name="Picture 5"/>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0114255" y="3298966"/>
            <a:ext cx="488885" cy="477645"/>
          </a:xfrm>
          <a:prstGeom prst="rect">
            <a:avLst/>
          </a:prstGeom>
        </p:spPr>
      </p:pic>
      <p:pic>
        <p:nvPicPr>
          <p:cNvPr id="16" name="Picture 15"/>
          <p:cNvPicPr>
            <a:picLocks noChangeAspect="1"/>
          </p:cNvPicPr>
          <p:nvPr/>
        </p:nvPicPr>
        <p:blipFill>
          <a:blip r:embed="rId31"/>
          <a:stretch>
            <a:fillRect/>
          </a:stretch>
        </p:blipFill>
        <p:spPr>
          <a:xfrm>
            <a:off x="11069721" y="3276091"/>
            <a:ext cx="494617" cy="501212"/>
          </a:xfrm>
          <a:prstGeom prst="rect">
            <a:avLst/>
          </a:prstGeom>
        </p:spPr>
      </p:pic>
      <p:pic>
        <p:nvPicPr>
          <p:cNvPr id="17" name="Picture 16"/>
          <p:cNvPicPr>
            <a:picLocks noChangeAspect="1"/>
          </p:cNvPicPr>
          <p:nvPr/>
        </p:nvPicPr>
        <p:blipFill>
          <a:blip r:embed="rId32"/>
          <a:stretch>
            <a:fillRect/>
          </a:stretch>
        </p:blipFill>
        <p:spPr>
          <a:xfrm>
            <a:off x="7578685" y="2442420"/>
            <a:ext cx="559963" cy="585131"/>
          </a:xfrm>
          <a:prstGeom prst="rect">
            <a:avLst/>
          </a:prstGeom>
        </p:spPr>
      </p:pic>
      <p:pic>
        <p:nvPicPr>
          <p:cNvPr id="83" name="Picture 82"/>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8594701" y="5912652"/>
            <a:ext cx="1220407" cy="449109"/>
          </a:xfrm>
          <a:prstGeom prst="rect">
            <a:avLst/>
          </a:prstGeom>
        </p:spPr>
      </p:pic>
      <p:pic>
        <p:nvPicPr>
          <p:cNvPr id="111" name="Picture 110"/>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9875371" y="5923266"/>
            <a:ext cx="1278581" cy="434265"/>
          </a:xfrm>
          <a:prstGeom prst="rect">
            <a:avLst/>
          </a:prstGeom>
        </p:spPr>
      </p:pic>
      <p:pic>
        <p:nvPicPr>
          <p:cNvPr id="9" name="Picture 8"/>
          <p:cNvPicPr>
            <a:picLocks noChangeAspect="1"/>
          </p:cNvPicPr>
          <p:nvPr/>
        </p:nvPicPr>
        <p:blipFill rotWithShape="1">
          <a:blip r:embed="rId35" cstate="screen">
            <a:extLst>
              <a:ext uri="{28A0092B-C50C-407E-A947-70E740481C1C}">
                <a14:useLocalDpi xmlns:a14="http://schemas.microsoft.com/office/drawing/2010/main"/>
              </a:ext>
            </a:extLst>
          </a:blip>
          <a:srcRect/>
          <a:stretch/>
        </p:blipFill>
        <p:spPr>
          <a:xfrm>
            <a:off x="1584821" y="1553338"/>
            <a:ext cx="5330985" cy="678141"/>
          </a:xfrm>
          <a:prstGeom prst="rect">
            <a:avLst/>
          </a:prstGeom>
        </p:spPr>
      </p:pic>
      <p:sp>
        <p:nvSpPr>
          <p:cNvPr id="99" name="TextBox 98"/>
          <p:cNvSpPr txBox="1"/>
          <p:nvPr/>
        </p:nvSpPr>
        <p:spPr>
          <a:xfrm>
            <a:off x="318654" y="1741522"/>
            <a:ext cx="1813156" cy="338554"/>
          </a:xfrm>
          <a:prstGeom prst="rect">
            <a:avLst/>
          </a:prstGeom>
          <a:noFill/>
        </p:spPr>
        <p:txBody>
          <a:bodyPr wrap="square" rtlCol="0">
            <a:spAutoFit/>
          </a:bodyPr>
          <a:lstStyle/>
          <a:p>
            <a:pPr defTabSz="913228">
              <a:defRPr/>
            </a:pPr>
            <a:r>
              <a:rPr lang="en-US" sz="1600" b="1" kern="0" dirty="0">
                <a:solidFill>
                  <a:srgbClr val="505050">
                    <a:lumMod val="50000"/>
                  </a:srgbClr>
                </a:solidFill>
                <a:latin typeface="Segoe UI Light"/>
              </a:rPr>
              <a:t>DevOps</a:t>
            </a:r>
          </a:p>
        </p:txBody>
      </p:sp>
      <p:sp>
        <p:nvSpPr>
          <p:cNvPr id="110" name="TextBox 109"/>
          <p:cNvSpPr txBox="1"/>
          <p:nvPr/>
        </p:nvSpPr>
        <p:spPr>
          <a:xfrm>
            <a:off x="5651873" y="3244593"/>
            <a:ext cx="1567236" cy="574901"/>
          </a:xfrm>
          <a:prstGeom prst="rect">
            <a:avLst/>
          </a:prstGeom>
          <a:noFill/>
        </p:spPr>
        <p:txBody>
          <a:bodyPr wrap="square" rtlCol="0">
            <a:spAutoFit/>
          </a:bodyPr>
          <a:lstStyle/>
          <a:p>
            <a:pPr defTabSz="913228">
              <a:defRPr/>
            </a:pPr>
            <a:r>
              <a:rPr lang="en-US" sz="1568" b="1" kern="0" dirty="0">
                <a:solidFill>
                  <a:srgbClr val="000000"/>
                </a:solidFill>
                <a:latin typeface="Segoe UI Light"/>
              </a:rPr>
              <a:t>PaaS &amp;</a:t>
            </a:r>
          </a:p>
          <a:p>
            <a:pPr defTabSz="913228">
              <a:defRPr/>
            </a:pPr>
            <a:r>
              <a:rPr lang="en-US" sz="1568" b="1" kern="0" dirty="0">
                <a:solidFill>
                  <a:srgbClr val="000000"/>
                </a:solidFill>
                <a:latin typeface="Segoe UI Light"/>
              </a:rPr>
              <a:t>DevOps</a:t>
            </a:r>
          </a:p>
        </p:txBody>
      </p:sp>
      <p:pic>
        <p:nvPicPr>
          <p:cNvPr id="113" name="Picture 112"/>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7280280" y="5859400"/>
            <a:ext cx="1289448" cy="497995"/>
          </a:xfrm>
          <a:prstGeom prst="rect">
            <a:avLst/>
          </a:prstGeom>
        </p:spPr>
      </p:pic>
      <p:pic>
        <p:nvPicPr>
          <p:cNvPr id="114" name="Picture 113"/>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5302025" y="5841335"/>
            <a:ext cx="837275" cy="509509"/>
          </a:xfrm>
          <a:prstGeom prst="rect">
            <a:avLst/>
          </a:prstGeom>
        </p:spPr>
      </p:pic>
      <p:pic>
        <p:nvPicPr>
          <p:cNvPr id="121" name="Picture 120"/>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6322507" y="5883002"/>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screen">
            <a:extLst>
              <a:ext uri="{28A0092B-C50C-407E-A947-70E740481C1C}">
                <a14:useLocalDpi xmlns:a14="http://schemas.microsoft.com/office/drawing/2010/main"/>
              </a:ext>
            </a:extLst>
          </a:blip>
          <a:srcRect/>
          <a:stretch>
            <a:fillRect/>
          </a:stretch>
        </p:blipFill>
        <p:spPr bwMode="auto">
          <a:xfrm>
            <a:off x="10763647" y="2663401"/>
            <a:ext cx="908360" cy="241531"/>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screen">
            <a:extLst>
              <a:ext uri="{28A0092B-C50C-407E-A947-70E740481C1C}">
                <a14:useLocalDpi xmlns:a14="http://schemas.microsoft.com/office/drawing/2010/main"/>
              </a:ext>
            </a:extLst>
          </a:blip>
          <a:srcRect/>
          <a:stretch>
            <a:fillRect/>
          </a:stretch>
        </p:blipFill>
        <p:spPr bwMode="auto">
          <a:xfrm>
            <a:off x="8273137" y="2560974"/>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10086257" y="2548373"/>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screen">
            <a:extLst>
              <a:ext uri="{28A0092B-C50C-407E-A947-70E740481C1C}">
                <a14:useLocalDpi xmlns:a14="http://schemas.microsoft.com/office/drawing/2010/main"/>
              </a:ext>
            </a:extLst>
          </a:blip>
          <a:srcRect/>
          <a:stretch>
            <a:fillRect/>
          </a:stretch>
        </p:blipFill>
        <p:spPr bwMode="auto">
          <a:xfrm>
            <a:off x="9306765" y="2475059"/>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4667318" y="4050598"/>
            <a:ext cx="588929" cy="588929"/>
          </a:xfrm>
          <a:prstGeom prst="rect">
            <a:avLst/>
          </a:prstGeom>
        </p:spPr>
      </p:pic>
      <p:sp>
        <p:nvSpPr>
          <p:cNvPr id="67" name="Title 2"/>
          <p:cNvSpPr txBox="1">
            <a:spLocks/>
          </p:cNvSpPr>
          <p:nvPr/>
        </p:nvSpPr>
        <p:spPr>
          <a:xfrm>
            <a:off x="269241" y="289960"/>
            <a:ext cx="11655840" cy="899537"/>
          </a:xfrm>
          <a:prstGeom prst="rect">
            <a:avLst/>
          </a:prstGeom>
        </p:spPr>
        <p:txBody>
          <a:bodyPr vert="horz" wrap="square" lIns="143428" tIns="89643" rIns="143428" bIns="89643"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a:lstStyle>
          <a:p>
            <a:pPr defTabSz="914270">
              <a:defRPr/>
            </a:pPr>
            <a:r>
              <a:rPr lang="en-US" sz="4705" spc="-100" dirty="0">
                <a:solidFill>
                  <a:schemeClr val="tx1">
                    <a:lumMod val="95000"/>
                  </a:schemeClr>
                </a:solidFill>
                <a:latin typeface="Segoe UI Light"/>
              </a:rPr>
              <a:t>Azure is an open cloud</a:t>
            </a:r>
          </a:p>
        </p:txBody>
      </p:sp>
      <p:pic>
        <p:nvPicPr>
          <p:cNvPr id="3" name="Picture 2"/>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3184089" y="5845152"/>
            <a:ext cx="490088" cy="484112"/>
          </a:xfrm>
          <a:prstGeom prst="rect">
            <a:avLst/>
          </a:prstGeom>
        </p:spPr>
      </p:pic>
      <p:pic>
        <p:nvPicPr>
          <p:cNvPr id="72" name="Picture 71"/>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a:off x="2474626" y="5835238"/>
            <a:ext cx="505775" cy="596815"/>
          </a:xfrm>
          <a:prstGeom prst="rect">
            <a:avLst/>
          </a:prstGeom>
        </p:spPr>
      </p:pic>
      <p:pic>
        <p:nvPicPr>
          <p:cNvPr id="76" name="Picture 75"/>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2639840" y="4264191"/>
            <a:ext cx="553523" cy="297155"/>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a:ext>
            </a:extLst>
          </a:blip>
          <a:stretch>
            <a:fillRect/>
          </a:stretch>
        </p:blipFill>
        <p:spPr>
          <a:xfrm>
            <a:off x="5556321" y="3925040"/>
            <a:ext cx="474448" cy="720797"/>
          </a:xfrm>
          <a:prstGeom prst="rect">
            <a:avLst/>
          </a:prstGeom>
        </p:spPr>
      </p:pic>
      <p:sp>
        <p:nvSpPr>
          <p:cNvPr id="5" name="AutoShape 2" descr="Gradle"/>
          <p:cNvSpPr>
            <a:spLocks noChangeAspect="1" noChangeArrowheads="1"/>
          </p:cNvSpPr>
          <p:nvPr/>
        </p:nvSpPr>
        <p:spPr bwMode="auto">
          <a:xfrm>
            <a:off x="152517" y="-447725"/>
            <a:ext cx="2801328" cy="933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896364">
              <a:defRPr/>
            </a:pPr>
            <a:endParaRPr lang="en-US" sz="1765" kern="0">
              <a:solidFill>
                <a:sysClr val="windowText" lastClr="000000"/>
              </a:solidFill>
              <a:latin typeface="Segoe UI"/>
            </a:endParaRPr>
          </a:p>
        </p:txBody>
      </p:sp>
      <p:pic>
        <p:nvPicPr>
          <p:cNvPr id="7" name="Picture 6"/>
          <p:cNvPicPr>
            <a:picLocks noChangeAspect="1"/>
          </p:cNvPicPr>
          <p:nvPr/>
        </p:nvPicPr>
        <p:blipFill>
          <a:blip r:embed="rId49" cstate="screen">
            <a:extLst>
              <a:ext uri="{28A0092B-C50C-407E-A947-70E740481C1C}">
                <a14:useLocalDpi xmlns:a14="http://schemas.microsoft.com/office/drawing/2010/main"/>
              </a:ext>
            </a:extLst>
          </a:blip>
          <a:stretch>
            <a:fillRect/>
          </a:stretch>
        </p:blipFill>
        <p:spPr>
          <a:xfrm>
            <a:off x="5537597" y="1669679"/>
            <a:ext cx="1404361" cy="400125"/>
          </a:xfrm>
          <a:prstGeom prst="rect">
            <a:avLst/>
          </a:prstGeom>
        </p:spPr>
      </p:pic>
      <p:pic>
        <p:nvPicPr>
          <p:cNvPr id="1028" name="Picture 4" descr="http://people.redhat.com/jamisonm/Red_Hat_cmyk_logo.jpg"/>
          <p:cNvPicPr>
            <a:picLocks noChangeAspect="1" noChangeArrowheads="1"/>
          </p:cNvPicPr>
          <p:nvPr/>
        </p:nvPicPr>
        <p:blipFill>
          <a:blip r:embed="rId50" cstate="screen">
            <a:extLst>
              <a:ext uri="{28A0092B-C50C-407E-A947-70E740481C1C}">
                <a14:useLocalDpi xmlns:a14="http://schemas.microsoft.com/office/drawing/2010/main"/>
              </a:ext>
            </a:extLst>
          </a:blip>
          <a:srcRect/>
          <a:stretch>
            <a:fillRect/>
          </a:stretch>
        </p:blipFill>
        <p:spPr bwMode="auto">
          <a:xfrm>
            <a:off x="3921237" y="5917989"/>
            <a:ext cx="1187732" cy="380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3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12192000" cy="693413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8" name="Rectangle 77"/>
          <p:cNvSpPr/>
          <p:nvPr/>
        </p:nvSpPr>
        <p:spPr bwMode="auto">
          <a:xfrm>
            <a:off x="124771" y="91137"/>
            <a:ext cx="11877497" cy="437753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ea typeface="Segoe UI" pitchFamily="34" charset="0"/>
                <a:cs typeface="Segoe UI" pitchFamily="34" charset="0"/>
              </a:rPr>
              <a:t>Platform Services</a:t>
            </a:r>
          </a:p>
        </p:txBody>
      </p:sp>
      <p:sp>
        <p:nvSpPr>
          <p:cNvPr id="75" name="Rectangle 74"/>
          <p:cNvSpPr/>
          <p:nvPr/>
        </p:nvSpPr>
        <p:spPr bwMode="auto">
          <a:xfrm>
            <a:off x="348143" y="522379"/>
            <a:ext cx="1517289" cy="389696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FF"/>
                </a:solidFill>
                <a:ea typeface="Segoe UI" pitchFamily="34" charset="0"/>
                <a:cs typeface="Segoe UI" pitchFamily="34" charset="0"/>
              </a:rPr>
              <a:t>Security &amp; Management</a:t>
            </a:r>
          </a:p>
        </p:txBody>
      </p:sp>
      <p:sp>
        <p:nvSpPr>
          <p:cNvPr id="87" name="Rectangle 86"/>
          <p:cNvSpPr/>
          <p:nvPr/>
        </p:nvSpPr>
        <p:spPr bwMode="auto">
          <a:xfrm>
            <a:off x="0" y="4468669"/>
            <a:ext cx="12192000" cy="2404834"/>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ea typeface="Segoe UI" pitchFamily="34" charset="0"/>
                <a:cs typeface="Segoe UI" pitchFamily="34" charset="0"/>
              </a:rPr>
              <a:t>Infrastructure Services</a:t>
            </a:r>
          </a:p>
        </p:txBody>
      </p:sp>
      <p:sp>
        <p:nvSpPr>
          <p:cNvPr id="31" name="Rectangle 30"/>
          <p:cNvSpPr/>
          <p:nvPr/>
        </p:nvSpPr>
        <p:spPr bwMode="auto">
          <a:xfrm>
            <a:off x="124771" y="4834576"/>
            <a:ext cx="2577487" cy="77387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32" name="Rectangle 31"/>
          <p:cNvSpPr/>
          <p:nvPr/>
        </p:nvSpPr>
        <p:spPr bwMode="auto">
          <a:xfrm>
            <a:off x="2879912" y="4834576"/>
            <a:ext cx="2835269"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56" name="Rectangle 55"/>
          <p:cNvSpPr/>
          <p:nvPr/>
        </p:nvSpPr>
        <p:spPr bwMode="auto">
          <a:xfrm>
            <a:off x="-140398" y="5735057"/>
            <a:ext cx="12393406" cy="107584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gradFill>
                  <a:gsLst>
                    <a:gs pos="0">
                      <a:srgbClr val="FFFFFF"/>
                    </a:gs>
                    <a:gs pos="100000">
                      <a:srgbClr val="FFFFFF"/>
                    </a:gs>
                  </a:gsLst>
                  <a:lin ang="5400000" scaled="0"/>
                </a:gradFill>
                <a:ea typeface="Segoe UI" pitchFamily="34" charset="0"/>
                <a:cs typeface="Segoe UI" pitchFamily="34" charset="0"/>
              </a:rPr>
              <a:t>Datacenter Infrastructure (24 Regions, 19 Online)</a:t>
            </a:r>
          </a:p>
        </p:txBody>
      </p:sp>
      <p:grpSp>
        <p:nvGrpSpPr>
          <p:cNvPr id="5" name="Group 4"/>
          <p:cNvGrpSpPr/>
          <p:nvPr/>
        </p:nvGrpSpPr>
        <p:grpSpPr>
          <a:xfrm>
            <a:off x="-246426" y="6169666"/>
            <a:ext cx="12602556" cy="764951"/>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185429" y="523890"/>
            <a:ext cx="3613920" cy="1403307"/>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grpSp>
        <p:nvGrpSpPr>
          <p:cNvPr id="395" name="Group 394"/>
          <p:cNvGrpSpPr/>
          <p:nvPr/>
        </p:nvGrpSpPr>
        <p:grpSpPr>
          <a:xfrm>
            <a:off x="1975470" y="3533308"/>
            <a:ext cx="2358557" cy="823962"/>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grpSp>
      <p:grpSp>
        <p:nvGrpSpPr>
          <p:cNvPr id="387" name="Group 386"/>
          <p:cNvGrpSpPr/>
          <p:nvPr/>
        </p:nvGrpSpPr>
        <p:grpSpPr>
          <a:xfrm>
            <a:off x="4541152" y="2067271"/>
            <a:ext cx="2740792" cy="2290000"/>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Analytics &amp; </a:t>
              </a:r>
              <a:r>
                <a:rPr lang="en-US" sz="1176" b="1" kern="0" dirty="0" err="1">
                  <a:gradFill>
                    <a:gsLst>
                      <a:gs pos="0">
                        <a:srgbClr val="FFFFFF"/>
                      </a:gs>
                      <a:gs pos="100000">
                        <a:srgbClr val="FFFFFF"/>
                      </a:gs>
                    </a:gsLst>
                    <a:lin ang="5400000" scaled="0"/>
                  </a:gradFill>
                  <a:ea typeface="Segoe UI" pitchFamily="34" charset="0"/>
                  <a:cs typeface="Segoe UI" pitchFamily="34" charset="0"/>
                </a:rPr>
                <a:t>IoT</a:t>
              </a:r>
              <a:endParaRPr lang="en-US" sz="1176"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 and Event</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34" name="Group 333"/>
          <p:cNvGrpSpPr/>
          <p:nvPr/>
        </p:nvGrpSpPr>
        <p:grpSpPr>
          <a:xfrm>
            <a:off x="548432" y="1605940"/>
            <a:ext cx="992677" cy="31511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48432" y="2129616"/>
            <a:ext cx="955414" cy="30490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48432" y="2651005"/>
            <a:ext cx="988673" cy="33051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48433" y="1162455"/>
            <a:ext cx="980472" cy="341210"/>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48432" y="3132872"/>
            <a:ext cx="986875" cy="3533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80" name="Group 379"/>
          <p:cNvGrpSpPr/>
          <p:nvPr/>
        </p:nvGrpSpPr>
        <p:grpSpPr>
          <a:xfrm>
            <a:off x="1958629" y="2071811"/>
            <a:ext cx="2379444" cy="1324462"/>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grpSp>
        <p:nvGrpSpPr>
          <p:cNvPr id="336" name="Group 335"/>
          <p:cNvGrpSpPr/>
          <p:nvPr/>
        </p:nvGrpSpPr>
        <p:grpSpPr>
          <a:xfrm>
            <a:off x="548432" y="3577901"/>
            <a:ext cx="1004508" cy="311036"/>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234134" y="531051"/>
            <a:ext cx="1539076" cy="38796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solidFill>
                  <a:srgbClr val="FFFFFF"/>
                </a:solidFill>
                <a:ea typeface="Segoe UI" pitchFamily="34" charset="0"/>
                <a:cs typeface="Segoe UI" pitchFamily="34" charset="0"/>
              </a:rPr>
              <a:t>Hybrid</a:t>
            </a:r>
          </a:p>
          <a:p>
            <a:pPr algn="ctr" defTabSz="895923" fontAlgn="base">
              <a:lnSpc>
                <a:spcPct val="90000"/>
              </a:lnSpc>
            </a:pPr>
            <a:r>
              <a:rPr lang="en-US" sz="1176" b="1" kern="0" dirty="0">
                <a:solidFill>
                  <a:srgbClr val="FFFFFF"/>
                </a:solidFill>
                <a:ea typeface="Segoe UI" pitchFamily="34" charset="0"/>
                <a:cs typeface="Segoe UI" pitchFamily="34" charset="0"/>
              </a:rPr>
              <a:t>Operations</a:t>
            </a:r>
            <a:endParaRPr lang="en-US" sz="1274" b="1" kern="0" dirty="0">
              <a:solidFill>
                <a:srgbClr val="FFFFFF"/>
              </a:solidFill>
              <a:ea typeface="Segoe UI" pitchFamily="34" charset="0"/>
              <a:cs typeface="Segoe UI" pitchFamily="34" charset="0"/>
            </a:endParaRPr>
          </a:p>
        </p:txBody>
      </p:sp>
      <p:grpSp>
        <p:nvGrpSpPr>
          <p:cNvPr id="338" name="Group 337"/>
          <p:cNvGrpSpPr/>
          <p:nvPr/>
        </p:nvGrpSpPr>
        <p:grpSpPr>
          <a:xfrm>
            <a:off x="10487151" y="2218256"/>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70282" y="4045029"/>
            <a:ext cx="985974" cy="32452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4913" y="3613197"/>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78878" y="3191184"/>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09" y="4834576"/>
            <a:ext cx="6168065"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Networking</a:t>
            </a:r>
          </a:p>
        </p:txBody>
      </p:sp>
      <p:grpSp>
        <p:nvGrpSpPr>
          <p:cNvPr id="394" name="Group 393"/>
          <p:cNvGrpSpPr/>
          <p:nvPr/>
        </p:nvGrpSpPr>
        <p:grpSpPr>
          <a:xfrm>
            <a:off x="7446479" y="2069771"/>
            <a:ext cx="2685203" cy="2287499"/>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6207" y="2667696"/>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solidFill>
                <a:srgbClr val="FFFFFF"/>
              </a:solidFill>
            </a:endParaRPr>
          </a:p>
        </p:txBody>
      </p:sp>
      <p:grpSp>
        <p:nvGrpSpPr>
          <p:cNvPr id="337" name="Group 336"/>
          <p:cNvGrpSpPr/>
          <p:nvPr/>
        </p:nvGrpSpPr>
        <p:grpSpPr>
          <a:xfrm>
            <a:off x="10506680" y="1173191"/>
            <a:ext cx="991400" cy="327746"/>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10" y="5128963"/>
            <a:ext cx="826979" cy="339375"/>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227" name="Picture 226"/>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471116" y="5115782"/>
            <a:ext cx="796821" cy="3524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Express</a:t>
              </a:r>
            </a:p>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228" name="Picture 227"/>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4314" y="5128966"/>
            <a:ext cx="897435" cy="3562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6509" y="5128965"/>
            <a:ext cx="818804" cy="3562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8765" y="5128964"/>
            <a:ext cx="819786" cy="3562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38468" y="5134866"/>
            <a:ext cx="792310" cy="349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235" name="Picture 23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6520" y="1638549"/>
            <a:ext cx="953052" cy="337380"/>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a:stretch>
              <a:fillRect/>
            </a:stretch>
          </p:blipFill>
          <p:spPr>
            <a:xfrm>
              <a:off x="11248838" y="2615973"/>
              <a:ext cx="245456" cy="317924"/>
            </a:xfrm>
            <a:prstGeom prst="rect">
              <a:avLst/>
            </a:prstGeom>
          </p:spPr>
        </p:pic>
      </p:grpSp>
      <p:grpSp>
        <p:nvGrpSpPr>
          <p:cNvPr id="238" name="Group 237"/>
          <p:cNvGrpSpPr/>
          <p:nvPr/>
        </p:nvGrpSpPr>
        <p:grpSpPr>
          <a:xfrm>
            <a:off x="9308537" y="5128638"/>
            <a:ext cx="903525" cy="33961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89" name="Picture 8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8980" y="5128638"/>
            <a:ext cx="853288" cy="33961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6749" y="2710860"/>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0879" y="522379"/>
            <a:ext cx="2066717" cy="14048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7961175" y="522379"/>
            <a:ext cx="2203022" cy="14048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5750" y="5134866"/>
            <a:ext cx="844806" cy="349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grpSp>
        <p:nvGrpSpPr>
          <p:cNvPr id="417" name="Group 416"/>
          <p:cNvGrpSpPr/>
          <p:nvPr/>
        </p:nvGrpSpPr>
        <p:grpSpPr>
          <a:xfrm>
            <a:off x="548432" y="4047160"/>
            <a:ext cx="988565" cy="303165"/>
            <a:chOff x="559429" y="4065187"/>
            <a:chExt cx="1008388" cy="309244"/>
          </a:xfrm>
        </p:grpSpPr>
        <p:pic>
          <p:nvPicPr>
            <p:cNvPr id="413" name="Picture 412"/>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562" y="5128638"/>
            <a:ext cx="772956" cy="339616"/>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 name="Picture 3"/>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2661" y="5128638"/>
            <a:ext cx="853288" cy="33961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 name="Picture 9"/>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467" y="5128963"/>
            <a:ext cx="813311" cy="339375"/>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12" name="Picture 11"/>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Tree>
    <p:extLst>
      <p:ext uri="{BB962C8B-B14F-4D97-AF65-F5344CB8AC3E}">
        <p14:creationId xmlns:p14="http://schemas.microsoft.com/office/powerpoint/2010/main" val="4107412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25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down)">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300"/>
                                        <p:tgtEl>
                                          <p:spTgt spid="13"/>
                                        </p:tgtEl>
                                      </p:cBhvr>
                                    </p:animEffect>
                                  </p:childTnLst>
                                </p:cTn>
                              </p:par>
                            </p:childTnLst>
                          </p:cTn>
                        </p:par>
                        <p:par>
                          <p:cTn id="32" fill="hold">
                            <p:stCondLst>
                              <p:cond delay="23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300"/>
                                        <p:tgtEl>
                                          <p:spTgt spid="15"/>
                                        </p:tgtEl>
                                      </p:cBhvr>
                                    </p:animEffect>
                                  </p:childTnLst>
                                </p:cTn>
                              </p:par>
                            </p:childTnLst>
                          </p:cTn>
                        </p:par>
                        <p:par>
                          <p:cTn id="36" fill="hold">
                            <p:stCondLst>
                              <p:cond delay="26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300"/>
                                        <p:tgtEl>
                                          <p:spTgt spid="16"/>
                                        </p:tgtEl>
                                      </p:cBhvr>
                                    </p:animEffect>
                                  </p:childTnLst>
                                </p:cTn>
                              </p:par>
                            </p:childTnLst>
                          </p:cTn>
                        </p:par>
                        <p:par>
                          <p:cTn id="40" fill="hold">
                            <p:stCondLst>
                              <p:cond delay="29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300"/>
                                        <p:tgtEl>
                                          <p:spTgt spid="18"/>
                                        </p:tgtEl>
                                      </p:cBhvr>
                                    </p:animEffect>
                                  </p:childTnLst>
                                </p:cTn>
                              </p:par>
                            </p:childTnLst>
                          </p:cTn>
                        </p:par>
                        <p:par>
                          <p:cTn id="44" fill="hold">
                            <p:stCondLst>
                              <p:cond delay="32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300"/>
                                        <p:tgtEl>
                                          <p:spTgt spid="19"/>
                                        </p:tgtEl>
                                      </p:cBhvr>
                                    </p:animEffect>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300"/>
                                        <p:tgtEl>
                                          <p:spTgt spid="20"/>
                                        </p:tgtEl>
                                      </p:cBhvr>
                                    </p:animEffect>
                                  </p:childTnLst>
                                </p:cTn>
                              </p:par>
                            </p:childTnLst>
                          </p:cTn>
                        </p:par>
                        <p:par>
                          <p:cTn id="52" fill="hold">
                            <p:stCondLst>
                              <p:cond delay="380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300"/>
                                        <p:tgtEl>
                                          <p:spTgt spid="21"/>
                                        </p:tgtEl>
                                      </p:cBhvr>
                                    </p:animEffect>
                                  </p:childTnLst>
                                </p:cTn>
                              </p:par>
                            </p:childTnLst>
                          </p:cTn>
                        </p:par>
                        <p:par>
                          <p:cTn id="56" fill="hold">
                            <p:stCondLst>
                              <p:cond delay="4100"/>
                            </p:stCondLst>
                            <p:childTnLst>
                              <p:par>
                                <p:cTn id="57" presetID="10"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300"/>
                                        <p:tgtEl>
                                          <p:spTgt spid="23"/>
                                        </p:tgtEl>
                                      </p:cBhvr>
                                    </p:animEffect>
                                  </p:childTnLst>
                                </p:cTn>
                              </p:par>
                            </p:childTnLst>
                          </p:cTn>
                        </p:par>
                        <p:par>
                          <p:cTn id="60" fill="hold">
                            <p:stCondLst>
                              <p:cond delay="4400"/>
                            </p:stCondLst>
                            <p:childTnLst>
                              <p:par>
                                <p:cTn id="61" presetID="10" presetClass="entr" presetSubtype="0" fill="hold" nodeType="afterEffect">
                                  <p:stCondLst>
                                    <p:cond delay="0"/>
                                  </p:stCondLst>
                                  <p:childTnLst>
                                    <p:set>
                                      <p:cBhvr>
                                        <p:cTn id="62" dur="1" fill="hold">
                                          <p:stCondLst>
                                            <p:cond delay="0"/>
                                          </p:stCondLst>
                                        </p:cTn>
                                        <p:tgtEl>
                                          <p:spTgt spid="237"/>
                                        </p:tgtEl>
                                        <p:attrNameLst>
                                          <p:attrName>style.visibility</p:attrName>
                                        </p:attrNameLst>
                                      </p:cBhvr>
                                      <p:to>
                                        <p:strVal val="visible"/>
                                      </p:to>
                                    </p:set>
                                    <p:animEffect transition="in" filter="fade">
                                      <p:cBhvr>
                                        <p:cTn id="63" dur="300"/>
                                        <p:tgtEl>
                                          <p:spTgt spid="237"/>
                                        </p:tgtEl>
                                      </p:cBhvr>
                                    </p:animEffect>
                                  </p:childTnLst>
                                </p:cTn>
                              </p:par>
                            </p:childTnLst>
                          </p:cTn>
                        </p:par>
                        <p:par>
                          <p:cTn id="64" fill="hold">
                            <p:stCondLst>
                              <p:cond delay="4700"/>
                            </p:stCondLst>
                            <p:childTnLst>
                              <p:par>
                                <p:cTn id="65" presetID="10" presetClass="entr" presetSubtype="0" fill="hold" nodeType="afterEffect">
                                  <p:stCondLst>
                                    <p:cond delay="0"/>
                                  </p:stCondLst>
                                  <p:childTnLst>
                                    <p:set>
                                      <p:cBhvr>
                                        <p:cTn id="66" dur="1" fill="hold">
                                          <p:stCondLst>
                                            <p:cond delay="0"/>
                                          </p:stCondLst>
                                        </p:cTn>
                                        <p:tgtEl>
                                          <p:spTgt spid="238"/>
                                        </p:tgtEl>
                                        <p:attrNameLst>
                                          <p:attrName>style.visibility</p:attrName>
                                        </p:attrNameLst>
                                      </p:cBhvr>
                                      <p:to>
                                        <p:strVal val="visible"/>
                                      </p:to>
                                    </p:set>
                                    <p:animEffect transition="in" filter="fade">
                                      <p:cBhvr>
                                        <p:cTn id="67" dur="300"/>
                                        <p:tgtEl>
                                          <p:spTgt spid="238"/>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240"/>
                                        </p:tgtEl>
                                        <p:attrNameLst>
                                          <p:attrName>style.visibility</p:attrName>
                                        </p:attrNameLst>
                                      </p:cBhvr>
                                      <p:to>
                                        <p:strVal val="visible"/>
                                      </p:to>
                                    </p:set>
                                    <p:animEffect transition="in" filter="fade">
                                      <p:cBhvr>
                                        <p:cTn id="71" dur="300"/>
                                        <p:tgtEl>
                                          <p:spTgt spid="240"/>
                                        </p:tgtEl>
                                      </p:cBhvr>
                                    </p:animEffect>
                                  </p:childTnLst>
                                </p:cTn>
                              </p:par>
                            </p:childTnLst>
                          </p:cTn>
                        </p:par>
                        <p:par>
                          <p:cTn id="72" fill="hold">
                            <p:stCondLst>
                              <p:cond delay="5300"/>
                            </p:stCondLst>
                            <p:childTnLst>
                              <p:par>
                                <p:cTn id="73" presetID="10" presetClass="entr" presetSubtype="0" fill="hold" nodeType="afterEffect">
                                  <p:stCondLst>
                                    <p:cond delay="0"/>
                                  </p:stCondLst>
                                  <p:childTnLst>
                                    <p:set>
                                      <p:cBhvr>
                                        <p:cTn id="74" dur="1" fill="hold">
                                          <p:stCondLst>
                                            <p:cond delay="0"/>
                                          </p:stCondLst>
                                        </p:cTn>
                                        <p:tgtEl>
                                          <p:spTgt spid="241"/>
                                        </p:tgtEl>
                                        <p:attrNameLst>
                                          <p:attrName>style.visibility</p:attrName>
                                        </p:attrNameLst>
                                      </p:cBhvr>
                                      <p:to>
                                        <p:strVal val="visible"/>
                                      </p:to>
                                    </p:set>
                                    <p:animEffect transition="in" filter="fade">
                                      <p:cBhvr>
                                        <p:cTn id="75" dur="300"/>
                                        <p:tgtEl>
                                          <p:spTgt spid="24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wipe(down)">
                                      <p:cBhvr>
                                        <p:cTn id="80" dur="500"/>
                                        <p:tgtEl>
                                          <p:spTgt spid="78"/>
                                        </p:tgtEl>
                                      </p:cBhvr>
                                    </p:animEffect>
                                  </p:childTnLst>
                                </p:cTn>
                              </p:par>
                            </p:childTnLst>
                          </p:cTn>
                        </p:par>
                        <p:par>
                          <p:cTn id="81" fill="hold">
                            <p:stCondLst>
                              <p:cond delay="500"/>
                            </p:stCondLst>
                            <p:childTnLst>
                              <p:par>
                                <p:cTn id="82" presetID="10" presetClass="entr" presetSubtype="0" fill="hold" nodeType="afterEffect">
                                  <p:stCondLst>
                                    <p:cond delay="50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143"/>
                                        </p:tgtEl>
                                        <p:attrNameLst>
                                          <p:attrName>style.visibility</p:attrName>
                                        </p:attrNameLst>
                                      </p:cBhvr>
                                      <p:to>
                                        <p:strVal val="visible"/>
                                      </p:to>
                                    </p:set>
                                    <p:animEffect transition="in" filter="fade">
                                      <p:cBhvr>
                                        <p:cTn id="88" dur="500"/>
                                        <p:tgtEl>
                                          <p:spTgt spid="143"/>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375"/>
                                        </p:tgtEl>
                                        <p:attrNameLst>
                                          <p:attrName>style.visibility</p:attrName>
                                        </p:attrNameLst>
                                      </p:cBhvr>
                                      <p:to>
                                        <p:strVal val="visible"/>
                                      </p:to>
                                    </p:set>
                                    <p:animEffect transition="in" filter="fade">
                                      <p:cBhvr>
                                        <p:cTn id="92" dur="500"/>
                                        <p:tgtEl>
                                          <p:spTgt spid="375"/>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380"/>
                                        </p:tgtEl>
                                        <p:attrNameLst>
                                          <p:attrName>style.visibility</p:attrName>
                                        </p:attrNameLst>
                                      </p:cBhvr>
                                      <p:to>
                                        <p:strVal val="visible"/>
                                      </p:to>
                                    </p:set>
                                    <p:animEffect transition="in" filter="fade">
                                      <p:cBhvr>
                                        <p:cTn id="96" dur="500"/>
                                        <p:tgtEl>
                                          <p:spTgt spid="380"/>
                                        </p:tgtEl>
                                      </p:cBhvr>
                                    </p:animEffect>
                                  </p:childTnLst>
                                </p:cTn>
                              </p:par>
                            </p:childTnLst>
                          </p:cTn>
                        </p:par>
                        <p:par>
                          <p:cTn id="97" fill="hold">
                            <p:stCondLst>
                              <p:cond delay="3000"/>
                            </p:stCondLst>
                            <p:childTnLst>
                              <p:par>
                                <p:cTn id="98" presetID="10" presetClass="entr" presetSubtype="0" fill="hold" nodeType="afterEffect">
                                  <p:stCondLst>
                                    <p:cond delay="0"/>
                                  </p:stCondLst>
                                  <p:childTnLst>
                                    <p:set>
                                      <p:cBhvr>
                                        <p:cTn id="99" dur="1" fill="hold">
                                          <p:stCondLst>
                                            <p:cond delay="0"/>
                                          </p:stCondLst>
                                        </p:cTn>
                                        <p:tgtEl>
                                          <p:spTgt spid="395"/>
                                        </p:tgtEl>
                                        <p:attrNameLst>
                                          <p:attrName>style.visibility</p:attrName>
                                        </p:attrNameLst>
                                      </p:cBhvr>
                                      <p:to>
                                        <p:strVal val="visible"/>
                                      </p:to>
                                    </p:set>
                                    <p:animEffect transition="in" filter="fade">
                                      <p:cBhvr>
                                        <p:cTn id="100" dur="500"/>
                                        <p:tgtEl>
                                          <p:spTgt spid="395"/>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387"/>
                                        </p:tgtEl>
                                        <p:attrNameLst>
                                          <p:attrName>style.visibility</p:attrName>
                                        </p:attrNameLst>
                                      </p:cBhvr>
                                      <p:to>
                                        <p:strVal val="visible"/>
                                      </p:to>
                                    </p:set>
                                    <p:animEffect transition="in" filter="fade">
                                      <p:cBhvr>
                                        <p:cTn id="104" dur="500"/>
                                        <p:tgtEl>
                                          <p:spTgt spid="387"/>
                                        </p:tgtEl>
                                      </p:cBhvr>
                                    </p:animEffect>
                                  </p:childTnLst>
                                </p:cTn>
                              </p:par>
                            </p:childTnLst>
                          </p:cTn>
                        </p:par>
                        <p:par>
                          <p:cTn id="105" fill="hold">
                            <p:stCondLst>
                              <p:cond delay="4000"/>
                            </p:stCondLst>
                            <p:childTnLst>
                              <p:par>
                                <p:cTn id="106" presetID="10" presetClass="entr" presetSubtype="0" fill="hold" nodeType="afterEffect">
                                  <p:stCondLst>
                                    <p:cond delay="0"/>
                                  </p:stCondLst>
                                  <p:childTnLst>
                                    <p:set>
                                      <p:cBhvr>
                                        <p:cTn id="107" dur="1" fill="hold">
                                          <p:stCondLst>
                                            <p:cond delay="0"/>
                                          </p:stCondLst>
                                        </p:cTn>
                                        <p:tgtEl>
                                          <p:spTgt spid="394"/>
                                        </p:tgtEl>
                                        <p:attrNameLst>
                                          <p:attrName>style.visibility</p:attrName>
                                        </p:attrNameLst>
                                      </p:cBhvr>
                                      <p:to>
                                        <p:strVal val="visible"/>
                                      </p:to>
                                    </p:set>
                                    <p:animEffect transition="in" filter="fade">
                                      <p:cBhvr>
                                        <p:cTn id="108" dur="500"/>
                                        <p:tgtEl>
                                          <p:spTgt spid="394"/>
                                        </p:tgtEl>
                                      </p:cBhvr>
                                    </p:animEffect>
                                  </p:childTnLst>
                                </p:cTn>
                              </p:par>
                            </p:childTnLst>
                          </p:cTn>
                        </p:par>
                        <p:par>
                          <p:cTn id="109" fill="hold">
                            <p:stCondLst>
                              <p:cond delay="4500"/>
                            </p:stCondLst>
                            <p:childTnLst>
                              <p:par>
                                <p:cTn id="110" presetID="22" presetClass="entr" presetSubtype="8" fill="hold" grpId="0" nodeType="after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wipe(left)">
                                      <p:cBhvr>
                                        <p:cTn id="112" dur="500"/>
                                        <p:tgtEl>
                                          <p:spTgt spid="75"/>
                                        </p:tgtEl>
                                      </p:cBhvr>
                                    </p:animEffect>
                                  </p:childTnLst>
                                </p:cTn>
                              </p:par>
                            </p:childTnLst>
                          </p:cTn>
                        </p:par>
                        <p:par>
                          <p:cTn id="113" fill="hold">
                            <p:stCondLst>
                              <p:cond delay="5000"/>
                            </p:stCondLst>
                            <p:childTnLst>
                              <p:par>
                                <p:cTn id="114" presetID="10" presetClass="entr" presetSubtype="0" fill="hold" nodeType="afterEffect">
                                  <p:stCondLst>
                                    <p:cond delay="0"/>
                                  </p:stCondLst>
                                  <p:childTnLst>
                                    <p:set>
                                      <p:cBhvr>
                                        <p:cTn id="115" dur="1" fill="hold">
                                          <p:stCondLst>
                                            <p:cond delay="0"/>
                                          </p:stCondLst>
                                        </p:cTn>
                                        <p:tgtEl>
                                          <p:spTgt spid="332"/>
                                        </p:tgtEl>
                                        <p:attrNameLst>
                                          <p:attrName>style.visibility</p:attrName>
                                        </p:attrNameLst>
                                      </p:cBhvr>
                                      <p:to>
                                        <p:strVal val="visible"/>
                                      </p:to>
                                    </p:set>
                                    <p:animEffect transition="in" filter="fade">
                                      <p:cBhvr>
                                        <p:cTn id="116" dur="500"/>
                                        <p:tgtEl>
                                          <p:spTgt spid="332"/>
                                        </p:tgtEl>
                                      </p:cBhvr>
                                    </p:animEffect>
                                  </p:childTnLst>
                                </p:cTn>
                              </p:par>
                              <p:par>
                                <p:cTn id="117" presetID="10" presetClass="entr" presetSubtype="0" fill="hold" nodeType="withEffect">
                                  <p:stCondLst>
                                    <p:cond delay="0"/>
                                  </p:stCondLst>
                                  <p:childTnLst>
                                    <p:set>
                                      <p:cBhvr>
                                        <p:cTn id="118" dur="1" fill="hold">
                                          <p:stCondLst>
                                            <p:cond delay="0"/>
                                          </p:stCondLst>
                                        </p:cTn>
                                        <p:tgtEl>
                                          <p:spTgt spid="334"/>
                                        </p:tgtEl>
                                        <p:attrNameLst>
                                          <p:attrName>style.visibility</p:attrName>
                                        </p:attrNameLst>
                                      </p:cBhvr>
                                      <p:to>
                                        <p:strVal val="visible"/>
                                      </p:to>
                                    </p:set>
                                    <p:animEffect transition="in" filter="fade">
                                      <p:cBhvr>
                                        <p:cTn id="119" dur="500"/>
                                        <p:tgtEl>
                                          <p:spTgt spid="334"/>
                                        </p:tgtEl>
                                      </p:cBhvr>
                                    </p:animEffect>
                                  </p:childTnLst>
                                </p:cTn>
                              </p:par>
                              <p:par>
                                <p:cTn id="120" presetID="10" presetClass="entr" presetSubtype="0" fill="hold" nodeType="withEffect">
                                  <p:stCondLst>
                                    <p:cond delay="0"/>
                                  </p:stCondLst>
                                  <p:childTnLst>
                                    <p:set>
                                      <p:cBhvr>
                                        <p:cTn id="121" dur="1" fill="hold">
                                          <p:stCondLst>
                                            <p:cond delay="0"/>
                                          </p:stCondLst>
                                        </p:cTn>
                                        <p:tgtEl>
                                          <p:spTgt spid="335"/>
                                        </p:tgtEl>
                                        <p:attrNameLst>
                                          <p:attrName>style.visibility</p:attrName>
                                        </p:attrNameLst>
                                      </p:cBhvr>
                                      <p:to>
                                        <p:strVal val="visible"/>
                                      </p:to>
                                    </p:set>
                                    <p:animEffect transition="in" filter="fade">
                                      <p:cBhvr>
                                        <p:cTn id="122" dur="500"/>
                                        <p:tgtEl>
                                          <p:spTgt spid="335"/>
                                        </p:tgtEl>
                                      </p:cBhvr>
                                    </p:animEffect>
                                  </p:childTnLst>
                                </p:cTn>
                              </p:par>
                              <p:par>
                                <p:cTn id="123" presetID="10" presetClass="entr" presetSubtype="0" fill="hold" nodeType="withEffect">
                                  <p:stCondLst>
                                    <p:cond delay="0"/>
                                  </p:stCondLst>
                                  <p:childTnLst>
                                    <p:set>
                                      <p:cBhvr>
                                        <p:cTn id="124" dur="1" fill="hold">
                                          <p:stCondLst>
                                            <p:cond delay="0"/>
                                          </p:stCondLst>
                                        </p:cTn>
                                        <p:tgtEl>
                                          <p:spTgt spid="331"/>
                                        </p:tgtEl>
                                        <p:attrNameLst>
                                          <p:attrName>style.visibility</p:attrName>
                                        </p:attrNameLst>
                                      </p:cBhvr>
                                      <p:to>
                                        <p:strVal val="visible"/>
                                      </p:to>
                                    </p:set>
                                    <p:animEffect transition="in" filter="fade">
                                      <p:cBhvr>
                                        <p:cTn id="125" dur="500"/>
                                        <p:tgtEl>
                                          <p:spTgt spid="331"/>
                                        </p:tgtEl>
                                      </p:cBhvr>
                                    </p:animEffect>
                                  </p:childTnLst>
                                </p:cTn>
                              </p:par>
                              <p:par>
                                <p:cTn id="126" presetID="10" presetClass="entr" presetSubtype="0" fill="hold" nodeType="withEffect">
                                  <p:stCondLst>
                                    <p:cond delay="0"/>
                                  </p:stCondLst>
                                  <p:childTnLst>
                                    <p:set>
                                      <p:cBhvr>
                                        <p:cTn id="127" dur="1" fill="hold">
                                          <p:stCondLst>
                                            <p:cond delay="0"/>
                                          </p:stCondLst>
                                        </p:cTn>
                                        <p:tgtEl>
                                          <p:spTgt spid="333"/>
                                        </p:tgtEl>
                                        <p:attrNameLst>
                                          <p:attrName>style.visibility</p:attrName>
                                        </p:attrNameLst>
                                      </p:cBhvr>
                                      <p:to>
                                        <p:strVal val="visible"/>
                                      </p:to>
                                    </p:set>
                                    <p:animEffect transition="in" filter="fade">
                                      <p:cBhvr>
                                        <p:cTn id="128" dur="500"/>
                                        <p:tgtEl>
                                          <p:spTgt spid="333"/>
                                        </p:tgtEl>
                                      </p:cBhvr>
                                    </p:animEffect>
                                  </p:childTnLst>
                                </p:cTn>
                              </p:par>
                              <p:par>
                                <p:cTn id="129" presetID="10" presetClass="entr" presetSubtype="0" fill="hold" nodeType="withEffect">
                                  <p:stCondLst>
                                    <p:cond delay="0"/>
                                  </p:stCondLst>
                                  <p:childTnLst>
                                    <p:set>
                                      <p:cBhvr>
                                        <p:cTn id="130" dur="1" fill="hold">
                                          <p:stCondLst>
                                            <p:cond delay="0"/>
                                          </p:stCondLst>
                                        </p:cTn>
                                        <p:tgtEl>
                                          <p:spTgt spid="336"/>
                                        </p:tgtEl>
                                        <p:attrNameLst>
                                          <p:attrName>style.visibility</p:attrName>
                                        </p:attrNameLst>
                                      </p:cBhvr>
                                      <p:to>
                                        <p:strVal val="visible"/>
                                      </p:to>
                                    </p:set>
                                    <p:animEffect transition="in" filter="fade">
                                      <p:cBhvr>
                                        <p:cTn id="131" dur="500"/>
                                        <p:tgtEl>
                                          <p:spTgt spid="336"/>
                                        </p:tgtEl>
                                      </p:cBhvr>
                                    </p:animEffect>
                                  </p:childTnLst>
                                </p:cTn>
                              </p:par>
                              <p:par>
                                <p:cTn id="132" presetID="10" presetClass="entr" presetSubtype="0" fill="hold" nodeType="withEffect">
                                  <p:stCondLst>
                                    <p:cond delay="0"/>
                                  </p:stCondLst>
                                  <p:childTnLst>
                                    <p:set>
                                      <p:cBhvr>
                                        <p:cTn id="133" dur="1" fill="hold">
                                          <p:stCondLst>
                                            <p:cond delay="0"/>
                                          </p:stCondLst>
                                        </p:cTn>
                                        <p:tgtEl>
                                          <p:spTgt spid="417"/>
                                        </p:tgtEl>
                                        <p:attrNameLst>
                                          <p:attrName>style.visibility</p:attrName>
                                        </p:attrNameLst>
                                      </p:cBhvr>
                                      <p:to>
                                        <p:strVal val="visible"/>
                                      </p:to>
                                    </p:set>
                                    <p:animEffect transition="in" filter="fade">
                                      <p:cBhvr>
                                        <p:cTn id="134" dur="500"/>
                                        <p:tgtEl>
                                          <p:spTgt spid="417"/>
                                        </p:tgtEl>
                                      </p:cBhvr>
                                    </p:animEffect>
                                  </p:childTnLst>
                                </p:cTn>
                              </p:par>
                            </p:childTnLst>
                          </p:cTn>
                        </p:par>
                        <p:par>
                          <p:cTn id="135" fill="hold">
                            <p:stCondLst>
                              <p:cond delay="5500"/>
                            </p:stCondLst>
                            <p:childTnLst>
                              <p:par>
                                <p:cTn id="136" presetID="22" presetClass="entr" presetSubtype="2" fill="hold" grpId="0" nodeType="afterEffect">
                                  <p:stCondLst>
                                    <p:cond delay="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000"/>
                            </p:stCondLst>
                            <p:childTnLst>
                              <p:par>
                                <p:cTn id="140" presetID="10" presetClass="entr" presetSubtype="0" fill="hold" nodeType="afterEffect">
                                  <p:stCondLst>
                                    <p:cond delay="0"/>
                                  </p:stCondLst>
                                  <p:childTnLst>
                                    <p:set>
                                      <p:cBhvr>
                                        <p:cTn id="141" dur="1" fill="hold">
                                          <p:stCondLst>
                                            <p:cond delay="0"/>
                                          </p:stCondLst>
                                        </p:cTn>
                                        <p:tgtEl>
                                          <p:spTgt spid="337"/>
                                        </p:tgtEl>
                                        <p:attrNameLst>
                                          <p:attrName>style.visibility</p:attrName>
                                        </p:attrNameLst>
                                      </p:cBhvr>
                                      <p:to>
                                        <p:strVal val="visible"/>
                                      </p:to>
                                    </p:set>
                                    <p:animEffect transition="in" filter="fade">
                                      <p:cBhvr>
                                        <p:cTn id="142" dur="500"/>
                                        <p:tgtEl>
                                          <p:spTgt spid="337"/>
                                        </p:tgtEl>
                                      </p:cBhvr>
                                    </p:animEffect>
                                  </p:childTnLst>
                                </p:cTn>
                              </p:par>
                              <p:par>
                                <p:cTn id="143" presetID="10" presetClass="entr" presetSubtype="0" fill="hold" nodeType="withEffect">
                                  <p:stCondLst>
                                    <p:cond delay="0"/>
                                  </p:stCondLst>
                                  <p:childTnLst>
                                    <p:set>
                                      <p:cBhvr>
                                        <p:cTn id="144" dur="1" fill="hold">
                                          <p:stCondLst>
                                            <p:cond delay="0"/>
                                          </p:stCondLst>
                                        </p:cTn>
                                        <p:tgtEl>
                                          <p:spTgt spid="328"/>
                                        </p:tgtEl>
                                        <p:attrNameLst>
                                          <p:attrName>style.visibility</p:attrName>
                                        </p:attrNameLst>
                                      </p:cBhvr>
                                      <p:to>
                                        <p:strVal val="visible"/>
                                      </p:to>
                                    </p:set>
                                    <p:animEffect transition="in" filter="fade">
                                      <p:cBhvr>
                                        <p:cTn id="145" dur="500"/>
                                        <p:tgtEl>
                                          <p:spTgt spid="328"/>
                                        </p:tgtEl>
                                      </p:cBhvr>
                                    </p:animEffect>
                                  </p:childTnLst>
                                </p:cTn>
                              </p:par>
                              <p:par>
                                <p:cTn id="146" presetID="10" presetClass="entr" presetSubtype="0" fill="hold" nodeType="withEffect">
                                  <p:stCondLst>
                                    <p:cond delay="0"/>
                                  </p:stCondLst>
                                  <p:childTnLst>
                                    <p:set>
                                      <p:cBhvr>
                                        <p:cTn id="147" dur="1" fill="hold">
                                          <p:stCondLst>
                                            <p:cond delay="0"/>
                                          </p:stCondLst>
                                        </p:cTn>
                                        <p:tgtEl>
                                          <p:spTgt spid="338"/>
                                        </p:tgtEl>
                                        <p:attrNameLst>
                                          <p:attrName>style.visibility</p:attrName>
                                        </p:attrNameLst>
                                      </p:cBhvr>
                                      <p:to>
                                        <p:strVal val="visible"/>
                                      </p:to>
                                    </p:set>
                                    <p:animEffect transition="in" filter="fade">
                                      <p:cBhvr>
                                        <p:cTn id="148" dur="500"/>
                                        <p:tgtEl>
                                          <p:spTgt spid="338"/>
                                        </p:tgtEl>
                                      </p:cBhvr>
                                    </p:animEffect>
                                  </p:childTnLst>
                                </p:cTn>
                              </p:par>
                              <p:par>
                                <p:cTn id="149" presetID="10" presetClass="entr" presetSubtype="0" fill="hold" nodeType="withEffect">
                                  <p:stCondLst>
                                    <p:cond delay="0"/>
                                  </p:stCondLst>
                                  <p:childTnLst>
                                    <p:set>
                                      <p:cBhvr>
                                        <p:cTn id="150" dur="1" fill="hold">
                                          <p:stCondLst>
                                            <p:cond delay="0"/>
                                          </p:stCondLst>
                                        </p:cTn>
                                        <p:tgtEl>
                                          <p:spTgt spid="339"/>
                                        </p:tgtEl>
                                        <p:attrNameLst>
                                          <p:attrName>style.visibility</p:attrName>
                                        </p:attrNameLst>
                                      </p:cBhvr>
                                      <p:to>
                                        <p:strVal val="visible"/>
                                      </p:to>
                                    </p:set>
                                    <p:animEffect transition="in" filter="fade">
                                      <p:cBhvr>
                                        <p:cTn id="151" dur="500"/>
                                        <p:tgtEl>
                                          <p:spTgt spid="339"/>
                                        </p:tgtEl>
                                      </p:cBhvr>
                                    </p:animEffect>
                                  </p:childTnLst>
                                </p:cTn>
                              </p:par>
                              <p:par>
                                <p:cTn id="152" presetID="10" presetClass="entr" presetSubtype="0" fill="hold" nodeType="withEffect">
                                  <p:stCondLst>
                                    <p:cond delay="0"/>
                                  </p:stCondLst>
                                  <p:childTnLst>
                                    <p:set>
                                      <p:cBhvr>
                                        <p:cTn id="153" dur="1" fill="hold">
                                          <p:stCondLst>
                                            <p:cond delay="0"/>
                                          </p:stCondLst>
                                        </p:cTn>
                                        <p:tgtEl>
                                          <p:spTgt spid="340"/>
                                        </p:tgtEl>
                                        <p:attrNameLst>
                                          <p:attrName>style.visibility</p:attrName>
                                        </p:attrNameLst>
                                      </p:cBhvr>
                                      <p:to>
                                        <p:strVal val="visible"/>
                                      </p:to>
                                    </p:set>
                                    <p:animEffect transition="in" filter="fade">
                                      <p:cBhvr>
                                        <p:cTn id="154" dur="500"/>
                                        <p:tgtEl>
                                          <p:spTgt spid="340"/>
                                        </p:tgtEl>
                                      </p:cBhvr>
                                    </p:animEffect>
                                  </p:childTnLst>
                                </p:cTn>
                              </p:par>
                              <p:par>
                                <p:cTn id="155" presetID="10" presetClass="entr" presetSubtype="0" fill="hold" nodeType="withEffect">
                                  <p:stCondLst>
                                    <p:cond delay="0"/>
                                  </p:stCondLst>
                                  <p:childTnLst>
                                    <p:set>
                                      <p:cBhvr>
                                        <p:cTn id="156" dur="1" fill="hold">
                                          <p:stCondLst>
                                            <p:cond delay="0"/>
                                          </p:stCondLst>
                                        </p:cTn>
                                        <p:tgtEl>
                                          <p:spTgt spid="341"/>
                                        </p:tgtEl>
                                        <p:attrNameLst>
                                          <p:attrName>style.visibility</p:attrName>
                                        </p:attrNameLst>
                                      </p:cBhvr>
                                      <p:to>
                                        <p:strVal val="visible"/>
                                      </p:to>
                                    </p:set>
                                    <p:animEffect transition="in" filter="fade">
                                      <p:cBhvr>
                                        <p:cTn id="157" dur="500"/>
                                        <p:tgtEl>
                                          <p:spTgt spid="341"/>
                                        </p:tgtEl>
                                      </p:cBhvr>
                                    </p:animEffect>
                                  </p:childTnLst>
                                </p:cTn>
                              </p:par>
                              <p:par>
                                <p:cTn id="158" presetID="10" presetClass="entr" presetSubtype="0" fill="hold" nodeType="withEffect">
                                  <p:stCondLst>
                                    <p:cond delay="0"/>
                                  </p:stCondLst>
                                  <p:childTnLst>
                                    <p:set>
                                      <p:cBhvr>
                                        <p:cTn id="159" dur="1" fill="hold">
                                          <p:stCondLst>
                                            <p:cond delay="0"/>
                                          </p:stCondLst>
                                        </p:cTn>
                                        <p:tgtEl>
                                          <p:spTgt spid="242"/>
                                        </p:tgtEl>
                                        <p:attrNameLst>
                                          <p:attrName>style.visibility</p:attrName>
                                        </p:attrNameLst>
                                      </p:cBhvr>
                                      <p:to>
                                        <p:strVal val="visible"/>
                                      </p:to>
                                    </p:set>
                                    <p:animEffect transition="in" filter="fade">
                                      <p:cBhvr>
                                        <p:cTn id="160"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5" grpId="0" animBg="1"/>
      <p:bldP spid="87" grpId="0" animBg="1"/>
      <p:bldP spid="31" grpId="0" animBg="1"/>
      <p:bldP spid="32" grpId="0" animBg="1"/>
      <p:bldP spid="56" grpId="0" animBg="1"/>
      <p:bldP spid="71" grpId="0" animBg="1"/>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3286" y="1285127"/>
            <a:ext cx="11843657" cy="4849260"/>
          </a:xfrm>
          <a:prstGeom prst="rect">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2800" spc="600" dirty="0">
              <a:solidFill>
                <a:sysClr val="windowText" lastClr="000000"/>
              </a:solidFill>
            </a:endParaRPr>
          </a:p>
        </p:txBody>
      </p:sp>
      <p:sp>
        <p:nvSpPr>
          <p:cNvPr id="6" name="Text Placeholder 1"/>
          <p:cNvSpPr txBox="1">
            <a:spLocks/>
          </p:cNvSpPr>
          <p:nvPr/>
        </p:nvSpPr>
        <p:spPr>
          <a:xfrm>
            <a:off x="259870" y="1303894"/>
            <a:ext cx="7043755" cy="1077218"/>
          </a:xfrm>
          <a:prstGeom prst="rect">
            <a:avLst/>
          </a:prstGeom>
        </p:spPr>
        <p:txBody>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GB" sz="1800" b="1" dirty="0"/>
              <a:t>WHAT IS IT?</a:t>
            </a:r>
          </a:p>
          <a:p>
            <a:r>
              <a:rPr lang="en-GB" sz="1800" dirty="0"/>
              <a:t>Microsoft is partnering with communities to launch a new round Internet of Things &amp; Data Innovation Programme to support up to </a:t>
            </a:r>
            <a:r>
              <a:rPr lang="en-GB" sz="1800" b="1" u="sng" dirty="0"/>
              <a:t>5 startups </a:t>
            </a:r>
            <a:r>
              <a:rPr lang="en-GB" sz="1800" dirty="0"/>
              <a:t>to accelerate bringing products and services to market through free technology, tools, training, go to market advisory &amp; networking opportunities:</a:t>
            </a:r>
          </a:p>
          <a:p>
            <a:pPr>
              <a:buFont typeface="Wingdings" panose="05000000000000000000" pitchFamily="2" charset="2"/>
              <a:buChar char="§"/>
            </a:pPr>
            <a:r>
              <a:rPr lang="en-GB" sz="1800" dirty="0"/>
              <a:t>Up to $120k free Azure cloud services for 1 year (via BizSpark Plus)</a:t>
            </a:r>
          </a:p>
          <a:p>
            <a:pPr>
              <a:buFont typeface="Wingdings" panose="05000000000000000000" pitchFamily="2" charset="2"/>
              <a:buChar char="§"/>
            </a:pPr>
            <a:r>
              <a:rPr lang="en-GB" sz="1800" dirty="0"/>
              <a:t>Microsoft Tech Advisory to support development</a:t>
            </a:r>
          </a:p>
          <a:p>
            <a:pPr>
              <a:buFont typeface="Wingdings" panose="05000000000000000000" pitchFamily="2" charset="2"/>
              <a:buChar char="§"/>
            </a:pPr>
            <a:r>
              <a:rPr lang="en-GB" sz="1800" dirty="0"/>
              <a:t>Networking &amp; Pitch Advisory with Microsoft Ventures Accelerator</a:t>
            </a:r>
          </a:p>
          <a:p>
            <a:pPr>
              <a:buFont typeface="Wingdings" panose="05000000000000000000" pitchFamily="2" charset="2"/>
              <a:buChar char="§"/>
            </a:pPr>
            <a:r>
              <a:rPr lang="en-GB" sz="1800" dirty="0"/>
              <a:t>Free technology and tools </a:t>
            </a:r>
            <a:r>
              <a:rPr lang="en-GB" sz="1800" dirty="0" err="1"/>
              <a:t>incl</a:t>
            </a:r>
            <a:r>
              <a:rPr lang="en-GB" sz="1800" dirty="0"/>
              <a:t> Azure, Visual Studio, Office365, Windows 10</a:t>
            </a:r>
          </a:p>
          <a:p>
            <a:pPr>
              <a:buFont typeface="Wingdings" panose="05000000000000000000" pitchFamily="2" charset="2"/>
              <a:buChar char="§"/>
            </a:pPr>
            <a:r>
              <a:rPr lang="en-GB" sz="1800" dirty="0"/>
              <a:t>Go To Market advisory &amp; Networking opportunities with Microsoft partners and customers.</a:t>
            </a:r>
          </a:p>
          <a:p>
            <a:pPr marL="0" indent="0">
              <a:buNone/>
            </a:pPr>
            <a:endParaRPr lang="en-GB" sz="1800" dirty="0"/>
          </a:p>
          <a:p>
            <a:pPr marL="0" indent="0">
              <a:buNone/>
            </a:pPr>
            <a:endParaRPr lang="en-GB" sz="1800" dirty="0"/>
          </a:p>
          <a:p>
            <a:r>
              <a:rPr lang="en-GB" sz="1800" dirty="0"/>
              <a:t> </a:t>
            </a:r>
          </a:p>
        </p:txBody>
      </p:sp>
      <p:sp>
        <p:nvSpPr>
          <p:cNvPr id="8" name="Title 1"/>
          <p:cNvSpPr txBox="1">
            <a:spLocks/>
          </p:cNvSpPr>
          <p:nvPr/>
        </p:nvSpPr>
        <p:spPr>
          <a:xfrm>
            <a:off x="553384" y="45519"/>
            <a:ext cx="11020130" cy="1258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spc="600" dirty="0">
                <a:solidFill>
                  <a:prstClr val="black"/>
                </a:solidFill>
                <a:latin typeface="Segoe UI" panose="020B0502040204020203" pitchFamily="34" charset="0"/>
                <a:cs typeface="Segoe UI" panose="020B0502040204020203" pitchFamily="34" charset="0"/>
              </a:rPr>
              <a:t>IOT &amp; DATA INNOVATION PROGRAM</a:t>
            </a:r>
          </a:p>
          <a:p>
            <a:pPr algn="ctr"/>
            <a:endParaRPr lang="en-GB" sz="2400" spc="600" dirty="0">
              <a:solidFill>
                <a:prstClr val="black"/>
              </a:solidFill>
              <a:latin typeface="Segoe UI" panose="020B0502040204020203" pitchFamily="34" charset="0"/>
              <a:cs typeface="Segoe UI" panose="020B0502040204020203" pitchFamily="34" charset="0"/>
            </a:endParaRPr>
          </a:p>
          <a:p>
            <a:pPr algn="ctr"/>
            <a:r>
              <a:rPr lang="en-GB" sz="2400" spc="600" dirty="0">
                <a:solidFill>
                  <a:prstClr val="black"/>
                </a:solidFill>
                <a:latin typeface="Segoe UI" panose="020B0502040204020203" pitchFamily="34" charset="0"/>
                <a:cs typeface="Segoe UI" panose="020B0502040204020203" pitchFamily="34" charset="0"/>
              </a:rPr>
              <a:t>Jul – Sep 2016</a:t>
            </a:r>
          </a:p>
        </p:txBody>
      </p:sp>
      <p:sp>
        <p:nvSpPr>
          <p:cNvPr id="2" name="TextBox 1"/>
          <p:cNvSpPr txBox="1"/>
          <p:nvPr/>
        </p:nvSpPr>
        <p:spPr>
          <a:xfrm rot="1798049">
            <a:off x="7843500" y="3080354"/>
            <a:ext cx="3660297" cy="1258806"/>
          </a:xfrm>
          <a:prstGeom prst="rect">
            <a:avLst/>
          </a:prstGeom>
          <a:noFill/>
        </p:spPr>
        <p:txBody>
          <a:bodyPr wrap="none" lIns="182880" tIns="146304" rIns="182880" bIns="146304" rtlCol="0">
            <a:spAutoFit/>
          </a:bodyPr>
          <a:lstStyle/>
          <a:p>
            <a:pPr algn="ctr">
              <a:lnSpc>
                <a:spcPct val="90000"/>
              </a:lnSpc>
              <a:spcAft>
                <a:spcPts val="600"/>
              </a:spcAft>
            </a:pPr>
            <a:r>
              <a:rPr lang="en-GB" sz="3200" i="1" dirty="0">
                <a:solidFill>
                  <a:srgbClr val="FF0000"/>
                </a:solidFill>
              </a:rPr>
              <a:t>Deadline 30</a:t>
            </a:r>
            <a:r>
              <a:rPr lang="en-GB" sz="3200" i="1" baseline="30000" dirty="0">
                <a:solidFill>
                  <a:srgbClr val="FF0000"/>
                </a:solidFill>
              </a:rPr>
              <a:t>th</a:t>
            </a:r>
            <a:r>
              <a:rPr lang="en-GB" sz="3200" i="1" dirty="0">
                <a:solidFill>
                  <a:srgbClr val="FF0000"/>
                </a:solidFill>
              </a:rPr>
              <a:t> June</a:t>
            </a:r>
          </a:p>
          <a:p>
            <a:pPr algn="ctr">
              <a:lnSpc>
                <a:spcPct val="90000"/>
              </a:lnSpc>
              <a:spcAft>
                <a:spcPts val="600"/>
              </a:spcAft>
            </a:pPr>
            <a:r>
              <a:rPr lang="en-GB" sz="3200" i="1" dirty="0">
                <a:solidFill>
                  <a:srgbClr val="FF0000"/>
                </a:solidFill>
              </a:rPr>
              <a:t>for applications</a:t>
            </a:r>
          </a:p>
        </p:txBody>
      </p:sp>
    </p:spTree>
    <p:extLst>
      <p:ext uri="{BB962C8B-B14F-4D97-AF65-F5344CB8AC3E}">
        <p14:creationId xmlns:p14="http://schemas.microsoft.com/office/powerpoint/2010/main" val="3522350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SQL Database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 y="0"/>
            <a:ext cx="12188826" cy="6858000"/>
          </a:xfrm>
          <a:prstGeom prst="rect">
            <a:avLst/>
          </a:prstGeom>
          <a:noFill/>
          <a:ln>
            <a:noFill/>
          </a:ln>
        </p:spPr>
      </p:pic>
    </p:spTree>
    <p:extLst>
      <p:ext uri="{BB962C8B-B14F-4D97-AF65-F5344CB8AC3E}">
        <p14:creationId xmlns:p14="http://schemas.microsoft.com/office/powerpoint/2010/main" val="257057566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MS Blu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 Blue" id="{1872E138-3B58-49A7-9293-24EA7469C80D}" vid="{9C04831D-F667-45D7-AE7D-5A4E3E62A4BB}"/>
    </a:ext>
  </a:extLst>
</a:theme>
</file>

<file path=ppt/theme/theme2.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2D324964-60DA-4793-BD05-B898C867023B}"/>
    </a:ext>
  </a:extLst>
</a:theme>
</file>

<file path=ppt/theme/theme3.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6.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PPT_Template.potx" id="{A2A21D7F-7FB9-4CF2-9613-5A0DACF7E1FE}" vid="{E2601300-591E-4976-B26E-CAB6F363B430}"/>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0.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emplate>MS Blue</Template>
  <TotalTime>1454</TotalTime>
  <Words>1191</Words>
  <Application>Microsoft Office PowerPoint</Application>
  <PresentationFormat>Widescreen</PresentationFormat>
  <Paragraphs>347</Paragraphs>
  <Slides>9</Slides>
  <Notes>5</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9</vt:i4>
      </vt:variant>
    </vt:vector>
  </HeadingPairs>
  <TitlesOfParts>
    <vt:vector size="28" baseType="lpstr">
      <vt:lpstr>MS PGothic</vt:lpstr>
      <vt:lpstr>MS PGothic</vt:lpstr>
      <vt:lpstr>Arial</vt:lpstr>
      <vt:lpstr>Arial Unicode MS</vt:lpstr>
      <vt:lpstr>Calibri</vt:lpstr>
      <vt:lpstr>Consolas</vt:lpstr>
      <vt:lpstr>Segoe Light</vt:lpstr>
      <vt:lpstr>Segoe UI</vt:lpstr>
      <vt:lpstr>Segoe UI Light</vt:lpstr>
      <vt:lpstr>Segoe UI Semilight</vt:lpstr>
      <vt:lpstr>Verdana</vt:lpstr>
      <vt:lpstr>Wingdings</vt:lpstr>
      <vt:lpstr>MS Blue</vt:lpstr>
      <vt:lpstr>COLOR TEMPLATE</vt:lpstr>
      <vt:lpstr>1_COLOR TEMPLATE</vt:lpstr>
      <vt:lpstr>WHITE TEMPLATE</vt:lpstr>
      <vt:lpstr>MGXFY15 GS Template - white layout</vt:lpstr>
      <vt:lpstr>1_Azure_2015</vt:lpstr>
      <vt:lpstr>1_WHITE TEMPLATE</vt:lpstr>
      <vt:lpstr>PowerPoint Presentation</vt:lpstr>
      <vt:lpstr>PowerPoint Presentation</vt:lpstr>
      <vt:lpstr>Microsoft Azure </vt:lpstr>
      <vt:lpstr>Huge infrastructure scale is the enabler</vt:lpstr>
      <vt:lpstr>PowerPoint Presentation</vt:lpstr>
      <vt:lpstr>PowerPoint Presentation</vt:lpstr>
      <vt:lpstr>PowerPoint Presentation</vt:lpstr>
      <vt:lpstr>PowerPoint Presentation</vt:lpstr>
      <vt:lpstr>SQL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Oxford University Press</dc:title>
  <dc:creator>Peter Deeley</dc:creator>
  <cp:lastModifiedBy>David Gristwood</cp:lastModifiedBy>
  <cp:revision>109</cp:revision>
  <dcterms:created xsi:type="dcterms:W3CDTF">2015-11-20T13:35:19Z</dcterms:created>
  <dcterms:modified xsi:type="dcterms:W3CDTF">2016-06-28T08:28:09Z</dcterms:modified>
</cp:coreProperties>
</file>